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imon.oulevay@heig-vd.ch" TargetMode="External"/><Relationship Id="rId3" Type="http://schemas.openxmlformats.org/officeDocument/2006/relationships/hyperlink" Target="https://www.unibw.de/inf4/professors/geoinformatics/agile-2016-workshop-gis-with-nosql"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9.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 Id="rId3" Type="http://schemas.openxmlformats.org/officeDocument/2006/relationships/image" Target="../media/image14.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mongodb.com/json-and-bson" TargetMode="External"/><Relationship Id="rId3" Type="http://schemas.openxmlformats.org/officeDocument/2006/relationships/image" Target="../media/image7.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hyperlink" Target="https://docs.mongodb.com/v3.2/reference/method/db.collection.find/"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cs.mongodb.com/v3.2/reference/operator/query-geospatial/" TargetMode="External"/><Relationship Id="rId3" Type="http://schemas.openxmlformats.org/officeDocument/2006/relationships/image" Target="../media/image1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hyperlink" Target="http://geojson.org" TargetMode="External"/><Relationship Id="rId4" Type="http://schemas.openxmlformats.org/officeDocument/2006/relationships/hyperlink" Target="http://geojson.org/geojson-spec.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hyperlink" Target="https://github.com/jdorfman/awesome-json-datasets"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 Id="rId3" Type="http://schemas.openxmlformats.org/officeDocument/2006/relationships/image" Target="../media/image19.tif"/><Relationship Id="rId4" Type="http://schemas.openxmlformats.org/officeDocument/2006/relationships/image" Target="../media/image16.tif"/><Relationship Id="rId5" Type="http://schemas.openxmlformats.org/officeDocument/2006/relationships/image" Target="../media/image20.tif"/><Relationship Id="rId6" Type="http://schemas.openxmlformats.org/officeDocument/2006/relationships/image" Target="../media/image14.png"/><Relationship Id="rId7" Type="http://schemas.openxmlformats.org/officeDocument/2006/relationships/image" Target="../media/image1.jpeg"/><Relationship Id="rId8" Type="http://schemas.openxmlformats.org/officeDocument/2006/relationships/image" Target="../media/image1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jpeg"/><Relationship Id="rId5" Type="http://schemas.openxmlformats.org/officeDocument/2006/relationships/image" Target="../media/image21.tif"/><Relationship Id="rId6" Type="http://schemas.openxmlformats.org/officeDocument/2006/relationships/image" Target="../media/image1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tif"/><Relationship Id="rId3" Type="http://schemas.openxmlformats.org/officeDocument/2006/relationships/hyperlink" Target="https://github.com/MediaComem/comem-geoinf-2016-mongodb-gis" TargetMode="External"/><Relationship Id="rId4" Type="http://schemas.openxmlformats.org/officeDocument/2006/relationships/hyperlink" Target="http://stark-mountain-72407.herokuapp.com/"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nosql-database.org"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70000" y="1955800"/>
            <a:ext cx="10464800" cy="3302000"/>
          </a:xfrm>
          <a:prstGeom prst="rect">
            <a:avLst/>
          </a:prstGeom>
        </p:spPr>
        <p:txBody>
          <a:bodyPr/>
          <a:lstStyle/>
          <a:p>
            <a:pPr defTabSz="379729">
              <a:defRPr sz="5200"/>
            </a:pPr>
            <a:r>
              <a:t>NoSQL and the evolution of databases</a:t>
            </a:r>
          </a:p>
          <a:p>
            <a:pPr defTabSz="379729">
              <a:defRPr sz="5200"/>
            </a:pPr>
          </a:p>
          <a:p>
            <a:pPr defTabSz="379729">
              <a:defRPr sz="5200"/>
            </a:pPr>
            <a:r>
              <a:t>MongoDB &amp; GIS</a:t>
            </a:r>
          </a:p>
        </p:txBody>
      </p:sp>
      <p:sp>
        <p:nvSpPr>
          <p:cNvPr id="120" name="Shape 120"/>
          <p:cNvSpPr/>
          <p:nvPr>
            <p:ph type="subTitle" sz="quarter" idx="1"/>
          </p:nvPr>
        </p:nvSpPr>
        <p:spPr>
          <a:xfrm>
            <a:off x="1270000" y="6080125"/>
            <a:ext cx="10464800" cy="1130300"/>
          </a:xfrm>
          <a:prstGeom prst="rect">
            <a:avLst/>
          </a:prstGeom>
        </p:spPr>
        <p:txBody>
          <a:bodyPr/>
          <a:lstStyle/>
          <a:p>
            <a:pPr defTabSz="414781">
              <a:defRPr sz="2272"/>
            </a:pPr>
            <a:r>
              <a:t>Simon Oulevay</a:t>
            </a:r>
          </a:p>
          <a:p>
            <a:pPr defTabSz="414781">
              <a:defRPr sz="2272"/>
            </a:pPr>
            <a:r>
              <a:rPr u="sng">
                <a:hlinkClick r:id="rId2" invalidUrl="" action="" tgtFrame="" tooltip="" history="1" highlightClick="0" endSnd="0"/>
              </a:rPr>
              <a:t>simon.oulevay@heig-vd.ch</a:t>
            </a:r>
          </a:p>
          <a:p>
            <a:pPr defTabSz="414781">
              <a:defRPr sz="2272"/>
            </a:pPr>
            <a:r>
              <a:t>2016, Comem+</a:t>
            </a:r>
          </a:p>
        </p:txBody>
      </p:sp>
      <p:sp>
        <p:nvSpPr>
          <p:cNvPr id="121" name="Shape 121"/>
          <p:cNvSpPr/>
          <p:nvPr/>
        </p:nvSpPr>
        <p:spPr>
          <a:xfrm>
            <a:off x="1427607" y="8439150"/>
            <a:ext cx="1014958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3" invalidUrl="" action="" tgtFrame="" tooltip="" history="1" highlightClick="0" endSnd="0"/>
              </a:defRPr>
            </a:lvl1pPr>
          </a:lstStyle>
          <a:p>
            <a:pPr>
              <a:defRPr u="none"/>
            </a:pPr>
            <a:r>
              <a:rPr u="sng">
                <a:hlinkClick r:id="rId3" invalidUrl="" action="" tgtFrame="" tooltip="" history="1" highlightClick="0" endSnd="0"/>
              </a:rPr>
              <a:t>https://www.unibw.de/inf4/professors/geoinformatics/agile-2016-workshop-gis-with-nosql</a:t>
            </a:r>
          </a:p>
        </p:txBody>
      </p:sp>
      <p:sp>
        <p:nvSpPr>
          <p:cNvPr id="122" name="Shape 122"/>
          <p:cNvSpPr/>
          <p:nvPr/>
        </p:nvSpPr>
        <p:spPr>
          <a:xfrm>
            <a:off x="1720722" y="8026400"/>
            <a:ext cx="956335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Inspired by the "GIS with NoSQL" workshop at the Helsinki 2016 AGILE conference:</a:t>
            </a:r>
          </a:p>
        </p:txBody>
      </p:sp>
      <p:sp>
        <p:nvSpPr>
          <p:cNvPr id="123" name="Shape 123"/>
          <p:cNvSpPr/>
          <p:nvPr/>
        </p:nvSpPr>
        <p:spPr>
          <a:xfrm>
            <a:off x="3224403" y="8851900"/>
            <a:ext cx="655599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By Wolfgang Reinhardt, Eszter Gálicz &amp; Stephan Schmid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body" sz="half" idx="1"/>
          </p:nvPr>
        </p:nvSpPr>
        <p:spPr>
          <a:xfrm>
            <a:off x="1130300" y="2508250"/>
            <a:ext cx="7784753" cy="6286500"/>
          </a:xfrm>
          <a:prstGeom prst="rect">
            <a:avLst/>
          </a:prstGeom>
        </p:spPr>
        <p:txBody>
          <a:bodyPr/>
          <a:lstStyle/>
          <a:p>
            <a:pPr marL="391159" indent="-391159" defTabSz="514095">
              <a:spcBef>
                <a:spcPts val="3600"/>
              </a:spcBef>
              <a:defRPr sz="3168"/>
            </a:pPr>
            <a:r>
              <a:t>Essentially a (distributed) </a:t>
            </a:r>
            <a:r>
              <a:rPr b="1">
                <a:latin typeface="Helvetica"/>
                <a:ea typeface="Helvetica"/>
                <a:cs typeface="Helvetica"/>
                <a:sym typeface="Helvetica"/>
              </a:rPr>
              <a:t>hash table</a:t>
            </a:r>
          </a:p>
          <a:p>
            <a:pPr marL="391159" indent="-391159" defTabSz="514095">
              <a:spcBef>
                <a:spcPts val="3600"/>
              </a:spcBef>
              <a:defRPr sz="3168"/>
            </a:pPr>
            <a:r>
              <a:t>Fast, direct access to (often smallish) data values</a:t>
            </a:r>
          </a:p>
          <a:p>
            <a:pPr marL="391159" indent="-391159" defTabSz="514095">
              <a:spcBef>
                <a:spcPts val="3600"/>
              </a:spcBef>
              <a:defRPr sz="3168"/>
            </a:pPr>
            <a:r>
              <a:t>Operations:</a:t>
            </a:r>
          </a:p>
          <a:p>
            <a:pPr lvl="1" marL="782319" indent="-391159" defTabSz="514095">
              <a:spcBef>
                <a:spcPts val="3600"/>
              </a:spcBef>
              <a:defRPr sz="3168"/>
            </a:pPr>
            <a:r>
              <a:t>Put(key, value)</a:t>
            </a:r>
          </a:p>
          <a:p>
            <a:pPr lvl="1" marL="782319" indent="-391159" defTabSz="514095">
              <a:spcBef>
                <a:spcPts val="3600"/>
              </a:spcBef>
              <a:defRPr sz="3168"/>
            </a:pPr>
            <a:r>
              <a:t>value = Get(key)</a:t>
            </a:r>
          </a:p>
          <a:p>
            <a:pPr lvl="1" marL="782319" indent="-391159" defTabSz="514095">
              <a:spcBef>
                <a:spcPts val="3600"/>
              </a:spcBef>
              <a:defRPr sz="3168"/>
            </a:pPr>
            <a:r>
              <a:t>More operations for some (e.g. Redis)</a:t>
            </a:r>
          </a:p>
        </p:txBody>
      </p:sp>
      <p:sp>
        <p:nvSpPr>
          <p:cNvPr id="169" name="Shape 169"/>
          <p:cNvSpPr/>
          <p:nvPr>
            <p:ph type="title"/>
          </p:nvPr>
        </p:nvSpPr>
        <p:spPr>
          <a:xfrm>
            <a:off x="952500" y="203200"/>
            <a:ext cx="11099800" cy="1546474"/>
          </a:xfrm>
          <a:prstGeom prst="rect">
            <a:avLst/>
          </a:prstGeom>
        </p:spPr>
        <p:txBody>
          <a:bodyPr/>
          <a:lstStyle/>
          <a:p>
            <a:pPr/>
            <a:r>
              <a:t>Key/Value Stores</a:t>
            </a:r>
          </a:p>
        </p:txBody>
      </p:sp>
      <p:sp>
        <p:nvSpPr>
          <p:cNvPr id="170" name="Shape 170"/>
          <p:cNvSpPr/>
          <p:nvPr/>
        </p:nvSpPr>
        <p:spPr>
          <a:xfrm>
            <a:off x="8356600" y="5692526"/>
            <a:ext cx="2384922"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MemCacheDB</a:t>
            </a:r>
          </a:p>
        </p:txBody>
      </p:sp>
      <p:sp>
        <p:nvSpPr>
          <p:cNvPr id="171" name="Shape 171"/>
          <p:cNvSpPr/>
          <p:nvPr/>
        </p:nvSpPr>
        <p:spPr>
          <a:xfrm>
            <a:off x="9321800" y="63656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Cassandra</a:t>
            </a:r>
          </a:p>
        </p:txBody>
      </p:sp>
      <p:sp>
        <p:nvSpPr>
          <p:cNvPr id="172" name="Shape 172"/>
          <p:cNvSpPr/>
          <p:nvPr/>
        </p:nvSpPr>
        <p:spPr>
          <a:xfrm>
            <a:off x="10871200" y="5692526"/>
            <a:ext cx="95185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Riak</a:t>
            </a:r>
          </a:p>
        </p:txBody>
      </p:sp>
      <p:sp>
        <p:nvSpPr>
          <p:cNvPr id="173" name="Shape 173"/>
          <p:cNvSpPr/>
          <p:nvPr/>
        </p:nvSpPr>
        <p:spPr>
          <a:xfrm>
            <a:off x="11341100" y="6365626"/>
            <a:ext cx="110480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Redis</a:t>
            </a:r>
          </a:p>
        </p:txBody>
      </p:sp>
      <p:sp>
        <p:nvSpPr>
          <p:cNvPr id="174" name="Shape 174"/>
          <p:cNvSpPr/>
          <p:nvPr/>
        </p:nvSpPr>
        <p:spPr>
          <a:xfrm>
            <a:off x="7302500" y="63656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MemCache</a:t>
            </a:r>
          </a:p>
        </p:txBody>
      </p:sp>
      <p:sp>
        <p:nvSpPr>
          <p:cNvPr id="175" name="Shape 175"/>
          <p:cNvSpPr/>
          <p:nvPr/>
        </p:nvSpPr>
        <p:spPr>
          <a:xfrm>
            <a:off x="9969500" y="7038726"/>
            <a:ext cx="169153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SimpleDB</a:t>
            </a:r>
          </a:p>
        </p:txBody>
      </p:sp>
      <p:pic>
        <p:nvPicPr>
          <p:cNvPr id="176" name="pasted-image.tiff"/>
          <p:cNvPicPr>
            <a:picLocks noChangeAspect="1"/>
          </p:cNvPicPr>
          <p:nvPr/>
        </p:nvPicPr>
        <p:blipFill>
          <a:blip r:embed="rId2">
            <a:extLst/>
          </a:blip>
          <a:stretch>
            <a:fillRect/>
          </a:stretch>
        </p:blipFill>
        <p:spPr>
          <a:xfrm>
            <a:off x="8807127" y="2698750"/>
            <a:ext cx="3810001" cy="2578100"/>
          </a:xfrm>
          <a:prstGeom prst="rect">
            <a:avLst/>
          </a:prstGeom>
          <a:ln w="12700">
            <a:miter lim="400000"/>
          </a:ln>
        </p:spPr>
      </p:pic>
      <p:sp>
        <p:nvSpPr>
          <p:cNvPr id="177" name="Shape 177"/>
          <p:cNvSpPr/>
          <p:nvPr/>
        </p:nvSpPr>
        <p:spPr>
          <a:xfrm>
            <a:off x="8178800" y="7038726"/>
            <a:ext cx="169153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Voldemort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sz="half" idx="1"/>
          </p:nvPr>
        </p:nvSpPr>
        <p:spPr>
          <a:xfrm>
            <a:off x="1130300" y="2508250"/>
            <a:ext cx="6010524" cy="6286500"/>
          </a:xfrm>
          <a:prstGeom prst="rect">
            <a:avLst/>
          </a:prstGeom>
        </p:spPr>
        <p:txBody>
          <a:bodyPr/>
          <a:lstStyle/>
          <a:p>
            <a:pPr marL="413384" indent="-413384" defTabSz="543305">
              <a:spcBef>
                <a:spcPts val="3900"/>
              </a:spcBef>
              <a:defRPr sz="3348"/>
            </a:pPr>
            <a:r>
              <a:t>Like key/value stores, but the value is a (often large) </a:t>
            </a:r>
            <a:r>
              <a:rPr b="1">
                <a:latin typeface="Helvetica"/>
                <a:ea typeface="Helvetica"/>
                <a:cs typeface="Helvetica"/>
                <a:sym typeface="Helvetica"/>
              </a:rPr>
              <a:t>document</a:t>
            </a:r>
          </a:p>
          <a:p>
            <a:pPr marL="413384" indent="-413384" defTabSz="543305">
              <a:spcBef>
                <a:spcPts val="3900"/>
              </a:spcBef>
              <a:defRPr sz="3348"/>
            </a:pPr>
            <a:r>
              <a:t>Semi-structured data</a:t>
            </a:r>
          </a:p>
          <a:p>
            <a:pPr marL="413384" indent="-413384" defTabSz="543305">
              <a:spcBef>
                <a:spcPts val="3900"/>
              </a:spcBef>
              <a:defRPr sz="3348"/>
            </a:pPr>
            <a:r>
              <a:t>Searchable (e.g. full text search)</a:t>
            </a:r>
          </a:p>
          <a:p>
            <a:pPr marL="413384" indent="-413384" defTabSz="543305">
              <a:spcBef>
                <a:spcPts val="3900"/>
              </a:spcBef>
              <a:defRPr sz="3348"/>
            </a:pPr>
            <a:r>
              <a:t>Useful for content-oriented applications (e.g. Facebook, Amazon)</a:t>
            </a:r>
          </a:p>
        </p:txBody>
      </p:sp>
      <p:sp>
        <p:nvSpPr>
          <p:cNvPr id="180" name="Shape 180"/>
          <p:cNvSpPr/>
          <p:nvPr>
            <p:ph type="title"/>
          </p:nvPr>
        </p:nvSpPr>
        <p:spPr>
          <a:xfrm>
            <a:off x="952500" y="203200"/>
            <a:ext cx="11099800" cy="1546474"/>
          </a:xfrm>
          <a:prstGeom prst="rect">
            <a:avLst/>
          </a:prstGeom>
        </p:spPr>
        <p:txBody>
          <a:bodyPr/>
          <a:lstStyle>
            <a:lvl1pPr defTabSz="455675">
              <a:defRPr sz="6240"/>
            </a:lvl1pPr>
          </a:lstStyle>
          <a:p>
            <a:pPr/>
            <a:r>
              <a:t>Document-oriented Databases</a:t>
            </a:r>
          </a:p>
        </p:txBody>
      </p:sp>
      <p:sp>
        <p:nvSpPr>
          <p:cNvPr id="181" name="Shape 181"/>
          <p:cNvSpPr/>
          <p:nvPr/>
        </p:nvSpPr>
        <p:spPr>
          <a:xfrm>
            <a:off x="9264075" y="7427126"/>
            <a:ext cx="1825874"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MongoDB</a:t>
            </a:r>
          </a:p>
        </p:txBody>
      </p:sp>
      <p:sp>
        <p:nvSpPr>
          <p:cNvPr id="182" name="Shape 182"/>
          <p:cNvSpPr/>
          <p:nvPr/>
        </p:nvSpPr>
        <p:spPr>
          <a:xfrm>
            <a:off x="10229275" y="8100226"/>
            <a:ext cx="192067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CouchDB</a:t>
            </a:r>
          </a:p>
        </p:txBody>
      </p:sp>
      <p:sp>
        <p:nvSpPr>
          <p:cNvPr id="183" name="Shape 183"/>
          <p:cNvSpPr/>
          <p:nvPr/>
        </p:nvSpPr>
        <p:spPr>
          <a:xfrm>
            <a:off x="7950568" y="8100226"/>
            <a:ext cx="218008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ElasticSearch</a:t>
            </a:r>
          </a:p>
        </p:txBody>
      </p:sp>
      <p:pic>
        <p:nvPicPr>
          <p:cNvPr id="184" name="pasted-image.tiff"/>
          <p:cNvPicPr>
            <a:picLocks noChangeAspect="1"/>
          </p:cNvPicPr>
          <p:nvPr/>
        </p:nvPicPr>
        <p:blipFill>
          <a:blip r:embed="rId2">
            <a:extLst/>
          </a:blip>
          <a:stretch>
            <a:fillRect/>
          </a:stretch>
        </p:blipFill>
        <p:spPr>
          <a:xfrm>
            <a:off x="7385050" y="2805749"/>
            <a:ext cx="5330421" cy="4282139"/>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body" sz="half" idx="1"/>
          </p:nvPr>
        </p:nvSpPr>
        <p:spPr>
          <a:xfrm>
            <a:off x="1130300" y="2508250"/>
            <a:ext cx="11099800" cy="2954834"/>
          </a:xfrm>
          <a:prstGeom prst="rect">
            <a:avLst/>
          </a:prstGeom>
        </p:spPr>
        <p:txBody>
          <a:bodyPr/>
          <a:lstStyle/>
          <a:p>
            <a:pPr/>
            <a:r>
              <a:t>Conceptual model: </a:t>
            </a:r>
            <a:r>
              <a:rPr b="1">
                <a:latin typeface="Helvetica"/>
                <a:ea typeface="Helvetica"/>
                <a:cs typeface="Helvetica"/>
                <a:sym typeface="Helvetica"/>
              </a:rPr>
              <a:t>attributed graph</a:t>
            </a:r>
          </a:p>
          <a:p>
            <a:pPr/>
            <a:r>
              <a:t>Application: ontologies, social networks, Internet of Things, geometric modeling</a:t>
            </a:r>
          </a:p>
        </p:txBody>
      </p:sp>
      <p:sp>
        <p:nvSpPr>
          <p:cNvPr id="187" name="Shape 187"/>
          <p:cNvSpPr/>
          <p:nvPr>
            <p:ph type="title"/>
          </p:nvPr>
        </p:nvSpPr>
        <p:spPr>
          <a:xfrm>
            <a:off x="952500" y="203200"/>
            <a:ext cx="11099800" cy="1546474"/>
          </a:xfrm>
          <a:prstGeom prst="rect">
            <a:avLst/>
          </a:prstGeom>
        </p:spPr>
        <p:txBody>
          <a:bodyPr/>
          <a:lstStyle/>
          <a:p>
            <a:pPr/>
            <a:r>
              <a:t>Graph Databases</a:t>
            </a:r>
          </a:p>
        </p:txBody>
      </p:sp>
      <p:sp>
        <p:nvSpPr>
          <p:cNvPr id="188" name="Shape 188"/>
          <p:cNvSpPr/>
          <p:nvPr/>
        </p:nvSpPr>
        <p:spPr>
          <a:xfrm>
            <a:off x="8686777" y="6278488"/>
            <a:ext cx="2461618"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RDF/SPARQL</a:t>
            </a:r>
          </a:p>
        </p:txBody>
      </p:sp>
      <p:sp>
        <p:nvSpPr>
          <p:cNvPr id="189" name="Shape 189"/>
          <p:cNvSpPr/>
          <p:nvPr/>
        </p:nvSpPr>
        <p:spPr>
          <a:xfrm>
            <a:off x="10781731" y="6951588"/>
            <a:ext cx="1200846"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Neo4j</a:t>
            </a:r>
          </a:p>
        </p:txBody>
      </p:sp>
      <p:sp>
        <p:nvSpPr>
          <p:cNvPr id="190" name="Shape 190"/>
          <p:cNvSpPr/>
          <p:nvPr/>
        </p:nvSpPr>
        <p:spPr>
          <a:xfrm>
            <a:off x="8037390" y="6951588"/>
            <a:ext cx="2624387"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Facebook TAO</a:t>
            </a:r>
          </a:p>
        </p:txBody>
      </p:sp>
      <p:pic>
        <p:nvPicPr>
          <p:cNvPr id="191" name="Screen Shot 2016-11-22 at 09.34.54.png"/>
          <p:cNvPicPr>
            <a:picLocks noChangeAspect="1"/>
          </p:cNvPicPr>
          <p:nvPr/>
        </p:nvPicPr>
        <p:blipFill>
          <a:blip r:embed="rId2">
            <a:extLst/>
          </a:blip>
          <a:stretch>
            <a:fillRect/>
          </a:stretch>
        </p:blipFill>
        <p:spPr>
          <a:xfrm>
            <a:off x="1009523" y="5756026"/>
            <a:ext cx="6615818" cy="3358659"/>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body" sz="half" idx="1"/>
          </p:nvPr>
        </p:nvSpPr>
        <p:spPr>
          <a:xfrm>
            <a:off x="952500" y="2315046"/>
            <a:ext cx="11099800" cy="2954834"/>
          </a:xfrm>
          <a:prstGeom prst="rect">
            <a:avLst/>
          </a:prstGeom>
        </p:spPr>
        <p:txBody>
          <a:bodyPr/>
          <a:lstStyle/>
          <a:p>
            <a:pPr/>
            <a:r>
              <a:t>Conceptual model: </a:t>
            </a:r>
            <a:r>
              <a:rPr b="1">
                <a:latin typeface="Helvetica"/>
                <a:ea typeface="Helvetica"/>
                <a:cs typeface="Helvetica"/>
                <a:sym typeface="Helvetica"/>
              </a:rPr>
              <a:t>n-D arrays</a:t>
            </a:r>
          </a:p>
          <a:p>
            <a:pPr/>
            <a:r>
              <a:t>Application: satellite imagery &amp; signal processing</a:t>
            </a:r>
          </a:p>
        </p:txBody>
      </p:sp>
      <p:sp>
        <p:nvSpPr>
          <p:cNvPr id="194" name="Shape 194"/>
          <p:cNvSpPr/>
          <p:nvPr>
            <p:ph type="title"/>
          </p:nvPr>
        </p:nvSpPr>
        <p:spPr>
          <a:xfrm>
            <a:off x="952500" y="203200"/>
            <a:ext cx="11099800" cy="1546474"/>
          </a:xfrm>
          <a:prstGeom prst="rect">
            <a:avLst/>
          </a:prstGeom>
        </p:spPr>
        <p:txBody>
          <a:bodyPr/>
          <a:lstStyle/>
          <a:p>
            <a:pPr/>
            <a:r>
              <a:t>Array Databases</a:t>
            </a:r>
          </a:p>
        </p:txBody>
      </p:sp>
      <p:pic>
        <p:nvPicPr>
          <p:cNvPr id="195" name="pasted-image.tiff"/>
          <p:cNvPicPr>
            <a:picLocks noChangeAspect="1"/>
          </p:cNvPicPr>
          <p:nvPr/>
        </p:nvPicPr>
        <p:blipFill>
          <a:blip r:embed="rId2">
            <a:extLst/>
          </a:blip>
          <a:srcRect l="0" t="26220" r="0" b="0"/>
          <a:stretch>
            <a:fillRect/>
          </a:stretch>
        </p:blipFill>
        <p:spPr>
          <a:xfrm>
            <a:off x="1938535" y="6028456"/>
            <a:ext cx="8772288" cy="2679982"/>
          </a:xfrm>
          <a:prstGeom prst="rect">
            <a:avLst/>
          </a:prstGeom>
          <a:ln w="12700">
            <a:miter lim="400000"/>
          </a:ln>
        </p:spPr>
      </p:pic>
      <p:sp>
        <p:nvSpPr>
          <p:cNvPr id="196" name="Shape 196"/>
          <p:cNvSpPr/>
          <p:nvPr/>
        </p:nvSpPr>
        <p:spPr>
          <a:xfrm>
            <a:off x="6845277" y="52661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rasdaman</a:t>
            </a:r>
          </a:p>
        </p:txBody>
      </p:sp>
      <p:sp>
        <p:nvSpPr>
          <p:cNvPr id="197" name="Shape 197"/>
          <p:cNvSpPr/>
          <p:nvPr/>
        </p:nvSpPr>
        <p:spPr>
          <a:xfrm>
            <a:off x="8737577" y="52661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DaggerDB</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sz="half" idx="1"/>
          </p:nvPr>
        </p:nvSpPr>
        <p:spPr>
          <a:xfrm>
            <a:off x="952500" y="1934046"/>
            <a:ext cx="11099800" cy="3567113"/>
          </a:xfrm>
          <a:prstGeom prst="rect">
            <a:avLst/>
          </a:prstGeom>
        </p:spPr>
        <p:txBody>
          <a:bodyPr/>
          <a:lstStyle/>
          <a:p>
            <a:pPr marL="257809" indent="-257809" defTabSz="338835">
              <a:spcBef>
                <a:spcPts val="2400"/>
              </a:spcBef>
              <a:defRPr sz="2088"/>
            </a:pPr>
            <a:r>
              <a:t>OGC Web Coverage Service (WCS)</a:t>
            </a:r>
          </a:p>
          <a:p>
            <a:pPr lvl="1" marL="515619" indent="-257809" defTabSz="338835">
              <a:spcBef>
                <a:spcPts val="2400"/>
              </a:spcBef>
              <a:defRPr sz="2088"/>
            </a:pPr>
            <a:r>
              <a:t>Digital geospatial information representing space/time-varying phenomena</a:t>
            </a:r>
          </a:p>
          <a:p>
            <a:pPr lvl="1" marL="515619" indent="-257809" defTabSz="338835">
              <a:spcBef>
                <a:spcPts val="2400"/>
              </a:spcBef>
              <a:defRPr sz="2088"/>
            </a:pPr>
            <a:r>
              <a:t>Formatting on-the-fly (e.g. trim, slice)</a:t>
            </a:r>
          </a:p>
          <a:p>
            <a:pPr marL="257809" indent="-257809" defTabSz="338835">
              <a:spcBef>
                <a:spcPts val="2400"/>
              </a:spcBef>
              <a:defRPr sz="2088"/>
            </a:pPr>
            <a:r>
              <a:t>OGC Web Coverage Processing Service (WCPS)</a:t>
            </a:r>
          </a:p>
          <a:p>
            <a:pPr lvl="1" marL="515619" indent="-257809" defTabSz="338835">
              <a:spcBef>
                <a:spcPts val="2400"/>
              </a:spcBef>
              <a:defRPr sz="2088"/>
            </a:pPr>
            <a:r>
              <a:t>Spatio-temporal datacube analytics language</a:t>
            </a:r>
          </a:p>
          <a:p>
            <a:pPr lvl="1" marL="515619" indent="-257809" defTabSz="338835">
              <a:spcBef>
                <a:spcPts val="2400"/>
              </a:spcBef>
              <a:defRPr sz="2088"/>
            </a:pPr>
            <a:r>
              <a:t>Time series analysis, Image processing, sensor fusion, pattern mining</a:t>
            </a:r>
          </a:p>
        </p:txBody>
      </p:sp>
      <p:sp>
        <p:nvSpPr>
          <p:cNvPr id="200" name="Shape 200"/>
          <p:cNvSpPr/>
          <p:nvPr>
            <p:ph type="title"/>
          </p:nvPr>
        </p:nvSpPr>
        <p:spPr>
          <a:xfrm>
            <a:off x="952500" y="203200"/>
            <a:ext cx="11099800" cy="1546474"/>
          </a:xfrm>
          <a:prstGeom prst="rect">
            <a:avLst/>
          </a:prstGeom>
        </p:spPr>
        <p:txBody>
          <a:bodyPr/>
          <a:lstStyle/>
          <a:p>
            <a:pPr/>
            <a:r>
              <a:t>Geospatial Processing</a:t>
            </a:r>
          </a:p>
        </p:txBody>
      </p:sp>
      <p:sp>
        <p:nvSpPr>
          <p:cNvPr id="201" name="Shape 201"/>
          <p:cNvSpPr/>
          <p:nvPr/>
        </p:nvSpPr>
        <p:spPr>
          <a:xfrm>
            <a:off x="9880577" y="61424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rasdaman</a:t>
            </a:r>
          </a:p>
        </p:txBody>
      </p:sp>
      <p:sp>
        <p:nvSpPr>
          <p:cNvPr id="202" name="Shape 202"/>
          <p:cNvSpPr/>
          <p:nvPr/>
        </p:nvSpPr>
        <p:spPr>
          <a:xfrm>
            <a:off x="9582027" y="6828234"/>
            <a:ext cx="122614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GDAL</a:t>
            </a:r>
          </a:p>
        </p:txBody>
      </p:sp>
      <p:pic>
        <p:nvPicPr>
          <p:cNvPr id="203" name="Screen Shot 2016-11-22 at 11.16.00.png"/>
          <p:cNvPicPr>
            <a:picLocks noChangeAspect="1"/>
          </p:cNvPicPr>
          <p:nvPr/>
        </p:nvPicPr>
        <p:blipFill>
          <a:blip r:embed="rId2">
            <a:extLst/>
          </a:blip>
          <a:stretch>
            <a:fillRect/>
          </a:stretch>
        </p:blipFill>
        <p:spPr>
          <a:xfrm>
            <a:off x="761206" y="5753100"/>
            <a:ext cx="4305301" cy="3403600"/>
          </a:xfrm>
          <a:prstGeom prst="rect">
            <a:avLst/>
          </a:prstGeom>
          <a:ln w="12700">
            <a:miter lim="400000"/>
          </a:ln>
        </p:spPr>
      </p:pic>
      <p:pic>
        <p:nvPicPr>
          <p:cNvPr id="204" name="pasted-image.tiff"/>
          <p:cNvPicPr>
            <a:picLocks noChangeAspect="1"/>
          </p:cNvPicPr>
          <p:nvPr/>
        </p:nvPicPr>
        <p:blipFill>
          <a:blip r:embed="rId3">
            <a:extLst/>
          </a:blip>
          <a:stretch>
            <a:fillRect/>
          </a:stretch>
        </p:blipFill>
        <p:spPr>
          <a:xfrm>
            <a:off x="5575300" y="6747232"/>
            <a:ext cx="3485234" cy="2050138"/>
          </a:xfrm>
          <a:prstGeom prst="rect">
            <a:avLst/>
          </a:prstGeom>
          <a:ln w="12700">
            <a:miter lim="400000"/>
          </a:ln>
        </p:spPr>
      </p:pic>
      <p:sp>
        <p:nvSpPr>
          <p:cNvPr id="205" name="Shape 205"/>
          <p:cNvSpPr/>
          <p:nvPr/>
        </p:nvSpPr>
        <p:spPr>
          <a:xfrm>
            <a:off x="10902827" y="6828234"/>
            <a:ext cx="122614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QGIS</a:t>
            </a:r>
          </a:p>
        </p:txBody>
      </p:sp>
      <p:sp>
        <p:nvSpPr>
          <p:cNvPr id="206" name="Shape 206"/>
          <p:cNvSpPr/>
          <p:nvPr/>
        </p:nvSpPr>
        <p:spPr>
          <a:xfrm>
            <a:off x="9315327" y="7514034"/>
            <a:ext cx="2051349"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OpenLayers</a:t>
            </a:r>
          </a:p>
        </p:txBody>
      </p:sp>
      <p:sp>
        <p:nvSpPr>
          <p:cNvPr id="207" name="Shape 207"/>
          <p:cNvSpPr/>
          <p:nvPr/>
        </p:nvSpPr>
        <p:spPr>
          <a:xfrm>
            <a:off x="11461626" y="7514034"/>
            <a:ext cx="113670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Pyxis</a:t>
            </a:r>
          </a:p>
        </p:txBody>
      </p:sp>
      <p:sp>
        <p:nvSpPr>
          <p:cNvPr id="208" name="Shape 208"/>
          <p:cNvSpPr/>
          <p:nvPr/>
        </p:nvSpPr>
        <p:spPr>
          <a:xfrm>
            <a:off x="9582026" y="8199834"/>
            <a:ext cx="13687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ArcGIS</a:t>
            </a:r>
          </a:p>
        </p:txBody>
      </p:sp>
      <p:sp>
        <p:nvSpPr>
          <p:cNvPr id="209" name="Shape 209"/>
          <p:cNvSpPr/>
          <p:nvPr/>
        </p:nvSpPr>
        <p:spPr>
          <a:xfrm>
            <a:off x="11022436" y="81998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OPeNDAP</a:t>
            </a:r>
          </a:p>
        </p:txBody>
      </p:sp>
      <p:sp>
        <p:nvSpPr>
          <p:cNvPr id="210" name="Shape 210"/>
          <p:cNvSpPr/>
          <p:nvPr/>
        </p:nvSpPr>
        <p:spPr>
          <a:xfrm>
            <a:off x="8985126" y="8885634"/>
            <a:ext cx="188317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MapServer</a:t>
            </a:r>
          </a:p>
        </p:txBody>
      </p:sp>
      <p:sp>
        <p:nvSpPr>
          <p:cNvPr id="211" name="Shape 211"/>
          <p:cNvSpPr/>
          <p:nvPr/>
        </p:nvSpPr>
        <p:spPr>
          <a:xfrm>
            <a:off x="10961961" y="8885634"/>
            <a:ext cx="188317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GeoServer</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asted-image.tiff"/>
          <p:cNvPicPr>
            <a:picLocks noChangeAspect="1"/>
          </p:cNvPicPr>
          <p:nvPr/>
        </p:nvPicPr>
        <p:blipFill>
          <a:blip r:embed="rId2">
            <a:extLst/>
          </a:blip>
          <a:stretch>
            <a:fillRect/>
          </a:stretch>
        </p:blipFill>
        <p:spPr>
          <a:xfrm>
            <a:off x="2409126" y="1806844"/>
            <a:ext cx="8186548" cy="6139912"/>
          </a:xfrm>
          <a:prstGeom prst="rect">
            <a:avLst/>
          </a:prstGeom>
          <a:ln w="12700">
            <a:miter lim="400000"/>
          </a:ln>
        </p:spPr>
      </p:pic>
      <p:sp>
        <p:nvSpPr>
          <p:cNvPr id="214" name="Shape 214"/>
          <p:cNvSpPr/>
          <p:nvPr/>
        </p:nvSpPr>
        <p:spPr>
          <a:xfrm>
            <a:off x="5348628" y="2086244"/>
            <a:ext cx="230754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E2B94C"/>
                </a:solidFill>
                <a:latin typeface="Helvetica"/>
                <a:ea typeface="Helvetica"/>
                <a:cs typeface="Helvetica"/>
                <a:sym typeface="Helvetica"/>
              </a:defRPr>
            </a:lvl1pPr>
          </a:lstStyle>
          <a:p>
            <a:pPr/>
            <a:r>
              <a:t>NewSQL</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body" idx="1"/>
          </p:nvPr>
        </p:nvSpPr>
        <p:spPr>
          <a:xfrm>
            <a:off x="952500" y="2315046"/>
            <a:ext cx="11099800" cy="6702971"/>
          </a:xfrm>
          <a:prstGeom prst="rect">
            <a:avLst/>
          </a:prstGeom>
        </p:spPr>
        <p:txBody>
          <a:bodyPr/>
          <a:lstStyle/>
          <a:p>
            <a:pPr/>
            <a:r>
              <a:rPr i="1"/>
              <a:t>Goal</a:t>
            </a:r>
            <a:r>
              <a:t>: same </a:t>
            </a:r>
            <a:r>
              <a:rPr b="1">
                <a:latin typeface="Helvetica"/>
                <a:ea typeface="Helvetica"/>
                <a:cs typeface="Helvetica"/>
                <a:sym typeface="Helvetica"/>
              </a:rPr>
              <a:t>scalable performance</a:t>
            </a:r>
            <a:r>
              <a:t> as NoSQL for common </a:t>
            </a:r>
            <a:r>
              <a:rPr b="1">
                <a:latin typeface="Helvetica"/>
                <a:ea typeface="Helvetica"/>
                <a:cs typeface="Helvetica"/>
                <a:sym typeface="Helvetica"/>
              </a:rPr>
              <a:t>read-write workloads</a:t>
            </a:r>
            <a:r>
              <a:t> while maintaining </a:t>
            </a:r>
            <a:r>
              <a:rPr b="1">
                <a:latin typeface="Helvetica"/>
                <a:ea typeface="Helvetica"/>
                <a:cs typeface="Helvetica"/>
                <a:sym typeface="Helvetica"/>
              </a:rPr>
              <a:t>ACID guarantees</a:t>
            </a:r>
            <a:r>
              <a:t> of traditional DBMSs.</a:t>
            </a:r>
          </a:p>
          <a:p>
            <a:pPr/>
            <a:r>
              <a:t>How?</a:t>
            </a:r>
          </a:p>
          <a:p>
            <a:pPr lvl="1"/>
            <a:r>
              <a:t>Column stores</a:t>
            </a:r>
          </a:p>
          <a:p>
            <a:pPr lvl="1"/>
            <a:r>
              <a:t>Main memory DB</a:t>
            </a:r>
          </a:p>
          <a:p>
            <a:pPr lvl="1"/>
            <a:r>
              <a:t>New datatypes &amp; functionality in SQL</a:t>
            </a:r>
          </a:p>
        </p:txBody>
      </p:sp>
      <p:sp>
        <p:nvSpPr>
          <p:cNvPr id="217" name="Shape 217"/>
          <p:cNvSpPr/>
          <p:nvPr>
            <p:ph type="title"/>
          </p:nvPr>
        </p:nvSpPr>
        <p:spPr>
          <a:xfrm>
            <a:off x="952500" y="203200"/>
            <a:ext cx="11099800" cy="1546474"/>
          </a:xfrm>
          <a:prstGeom prst="rect">
            <a:avLst/>
          </a:prstGeom>
        </p:spPr>
        <p:txBody>
          <a:bodyPr/>
          <a:lstStyle/>
          <a:p>
            <a:pPr/>
            <a:r>
              <a:t>NewSQL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body" sz="quarter" idx="1"/>
          </p:nvPr>
        </p:nvSpPr>
        <p:spPr>
          <a:xfrm>
            <a:off x="1130300" y="1746250"/>
            <a:ext cx="7784753" cy="2693442"/>
          </a:xfrm>
          <a:prstGeom prst="rect">
            <a:avLst/>
          </a:prstGeom>
        </p:spPr>
        <p:txBody>
          <a:bodyPr/>
          <a:lstStyle/>
          <a:p>
            <a:pPr marL="213359" indent="-213359" defTabSz="280415">
              <a:spcBef>
                <a:spcPts val="2000"/>
              </a:spcBef>
              <a:defRPr sz="1727"/>
            </a:pPr>
            <a:r>
              <a:t>Relational DBMS with:</a:t>
            </a:r>
          </a:p>
          <a:p>
            <a:pPr lvl="1" marL="426719" indent="-213359" defTabSz="280415">
              <a:spcBef>
                <a:spcPts val="2000"/>
              </a:spcBef>
              <a:defRPr sz="1727"/>
            </a:pPr>
            <a:r>
              <a:rPr b="1">
                <a:latin typeface="Helvetica"/>
                <a:ea typeface="Helvetica"/>
                <a:cs typeface="Helvetica"/>
                <a:sym typeface="Helvetica"/>
              </a:rPr>
              <a:t>Columnar</a:t>
            </a:r>
            <a:r>
              <a:t> storage architecture</a:t>
            </a:r>
          </a:p>
          <a:p>
            <a:pPr lvl="1" marL="426719" indent="-213359" defTabSz="280415">
              <a:spcBef>
                <a:spcPts val="2000"/>
              </a:spcBef>
              <a:defRPr sz="1727"/>
            </a:pPr>
            <a:r>
              <a:t>Compression &amp; novel processing</a:t>
            </a:r>
          </a:p>
          <a:p>
            <a:pPr marL="213359" indent="-213359" defTabSz="280415">
              <a:spcBef>
                <a:spcPts val="2000"/>
              </a:spcBef>
              <a:defRPr sz="1727"/>
            </a:pPr>
            <a:r>
              <a:t>Faster than row-based stores? Only if you don't often need to retrieve entire rows. So it depends on your workload.</a:t>
            </a:r>
          </a:p>
          <a:p>
            <a:pPr marL="213359" indent="-213359" defTabSz="280415">
              <a:spcBef>
                <a:spcPts val="2000"/>
              </a:spcBef>
              <a:defRPr sz="1727"/>
            </a:pPr>
            <a:r>
              <a:t>Not a new idea (TAXIR, 1969; KDB, 1993)</a:t>
            </a:r>
          </a:p>
        </p:txBody>
      </p:sp>
      <p:sp>
        <p:nvSpPr>
          <p:cNvPr id="220" name="Shape 220"/>
          <p:cNvSpPr/>
          <p:nvPr>
            <p:ph type="title"/>
          </p:nvPr>
        </p:nvSpPr>
        <p:spPr>
          <a:xfrm>
            <a:off x="952500" y="203200"/>
            <a:ext cx="11099800" cy="1546474"/>
          </a:xfrm>
          <a:prstGeom prst="rect">
            <a:avLst/>
          </a:prstGeom>
        </p:spPr>
        <p:txBody>
          <a:bodyPr/>
          <a:lstStyle/>
          <a:p>
            <a:pPr/>
            <a:r>
              <a:t>Column Stores</a:t>
            </a:r>
          </a:p>
        </p:txBody>
      </p:sp>
      <p:sp>
        <p:nvSpPr>
          <p:cNvPr id="221" name="Shape 221"/>
          <p:cNvSpPr/>
          <p:nvPr/>
        </p:nvSpPr>
        <p:spPr>
          <a:xfrm>
            <a:off x="9006631" y="2276226"/>
            <a:ext cx="217939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Sysbase IQ</a:t>
            </a:r>
          </a:p>
        </p:txBody>
      </p:sp>
      <p:sp>
        <p:nvSpPr>
          <p:cNvPr id="222" name="Shape 222"/>
          <p:cNvSpPr/>
          <p:nvPr/>
        </p:nvSpPr>
        <p:spPr>
          <a:xfrm>
            <a:off x="11290300" y="2276226"/>
            <a:ext cx="95185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KDB</a:t>
            </a:r>
          </a:p>
        </p:txBody>
      </p:sp>
      <p:sp>
        <p:nvSpPr>
          <p:cNvPr id="223" name="Shape 223"/>
          <p:cNvSpPr/>
          <p:nvPr/>
        </p:nvSpPr>
        <p:spPr>
          <a:xfrm>
            <a:off x="11074400" y="2949326"/>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HBase</a:t>
            </a:r>
          </a:p>
        </p:txBody>
      </p:sp>
      <p:sp>
        <p:nvSpPr>
          <p:cNvPr id="224" name="Shape 224"/>
          <p:cNvSpPr/>
          <p:nvPr/>
        </p:nvSpPr>
        <p:spPr>
          <a:xfrm>
            <a:off x="9058622" y="29493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MonetDB</a:t>
            </a:r>
          </a:p>
        </p:txBody>
      </p:sp>
      <p:sp>
        <p:nvSpPr>
          <p:cNvPr id="225" name="Shape 225"/>
          <p:cNvSpPr/>
          <p:nvPr/>
        </p:nvSpPr>
        <p:spPr>
          <a:xfrm>
            <a:off x="10998200" y="3622426"/>
            <a:ext cx="104953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Druid</a:t>
            </a:r>
          </a:p>
        </p:txBody>
      </p:sp>
      <p:sp>
        <p:nvSpPr>
          <p:cNvPr id="226" name="Shape 226"/>
          <p:cNvSpPr/>
          <p:nvPr/>
        </p:nvSpPr>
        <p:spPr>
          <a:xfrm>
            <a:off x="9640738" y="3622426"/>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Vertica</a:t>
            </a:r>
          </a:p>
        </p:txBody>
      </p:sp>
      <p:graphicFrame>
        <p:nvGraphicFramePr>
          <p:cNvPr id="227" name="Table 227"/>
          <p:cNvGraphicFramePr/>
          <p:nvPr/>
        </p:nvGraphicFramePr>
        <p:xfrm>
          <a:off x="1864851"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PRODUCT</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Beer</a:t>
                      </a:r>
                    </a:p>
                  </a:txBody>
                  <a:tcPr marL="50800" marR="50800" marT="50800" marB="50800" anchor="ctr" anchorCtr="0" horzOverflow="overflow"/>
                </a:tc>
                <a:tc>
                  <a:txBody>
                    <a:bodyPr/>
                    <a:lstStyle/>
                    <a:p>
                      <a:pPr defTabSz="914400"/>
                      <a:r>
                        <a:rPr sz="1504"/>
                        <a:t>1, 2</a:t>
                      </a:r>
                    </a:p>
                  </a:txBody>
                  <a:tcPr marL="50800" marR="50800" marT="50800" marB="50800" anchor="ctr" anchorCtr="0" horzOverflow="overflow"/>
                </a:tc>
              </a:tr>
              <a:tr h="380017">
                <a:tc>
                  <a:txBody>
                    <a:bodyPr/>
                    <a:lstStyle/>
                    <a:p>
                      <a:pPr defTabSz="914400"/>
                      <a:r>
                        <a:rPr sz="1504"/>
                        <a:t>Vodka</a:t>
                      </a:r>
                    </a:p>
                  </a:txBody>
                  <a:tcPr marL="50800" marR="50800" marT="50800" marB="50800" anchor="ctr" anchorCtr="0" horzOverflow="overflow"/>
                </a:tc>
                <a:tc>
                  <a:txBody>
                    <a:bodyPr/>
                    <a:lstStyle/>
                    <a:p>
                      <a:pPr defTabSz="914400"/>
                      <a:r>
                        <a:rPr sz="1504"/>
                        <a:t>3, 6, 7</a:t>
                      </a:r>
                    </a:p>
                  </a:txBody>
                  <a:tcPr marL="50800" marR="50800" marT="50800" marB="50800" anchor="ctr" anchorCtr="0" horzOverflow="overflow"/>
                </a:tc>
              </a:tr>
              <a:tr h="380017">
                <a:tc>
                  <a:txBody>
                    <a:bodyPr/>
                    <a:lstStyle/>
                    <a:p>
                      <a:pPr defTabSz="914400"/>
                      <a:r>
                        <a:rPr sz="1504"/>
                        <a:t>Whiskey</a:t>
                      </a:r>
                    </a:p>
                  </a:txBody>
                  <a:tcPr marL="50800" marR="50800" marT="50800" marB="50800" anchor="ctr" anchorCtr="0" horzOverflow="overflow"/>
                </a:tc>
                <a:tc>
                  <a:txBody>
                    <a:bodyPr/>
                    <a:lstStyle/>
                    <a:p>
                      <a:pPr defTabSz="914400"/>
                      <a:r>
                        <a:rPr sz="1504"/>
                        <a:t>4, 5</a:t>
                      </a:r>
                    </a:p>
                  </a:txBody>
                  <a:tcPr marL="50800" marR="50800" marT="50800" marB="50800" anchor="ctr" anchorCtr="0" horzOverflow="overflow"/>
                </a:tc>
              </a:tr>
            </a:tbl>
          </a:graphicData>
        </a:graphic>
      </p:graphicFrame>
      <p:graphicFrame>
        <p:nvGraphicFramePr>
          <p:cNvPr id="228" name="Table 228"/>
          <p:cNvGraphicFramePr/>
          <p:nvPr/>
        </p:nvGraphicFramePr>
        <p:xfrm>
          <a:off x="4608051"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CUSTOMER</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Thomas</a:t>
                      </a:r>
                    </a:p>
                  </a:txBody>
                  <a:tcPr marL="50800" marR="50800" marT="50800" marB="50800" anchor="ctr" anchorCtr="0" horzOverflow="overflow">
                    <a:lnB w="38100">
                      <a:solidFill>
                        <a:srgbClr val="008000"/>
                      </a:solidFill>
                      <a:miter lim="400000"/>
                    </a:lnB>
                  </a:tcPr>
                </a:tc>
                <a:tc>
                  <a:txBody>
                    <a:bodyPr/>
                    <a:lstStyle/>
                    <a:p>
                      <a:pPr defTabSz="914400"/>
                      <a:r>
                        <a:rPr sz="1504"/>
                        <a:t>1, 2, 3</a:t>
                      </a:r>
                    </a:p>
                  </a:txBody>
                  <a:tcPr marL="50800" marR="50800" marT="50800" marB="50800" anchor="ctr" anchorCtr="0" horzOverflow="overflow">
                    <a:lnB w="38100">
                      <a:solidFill>
                        <a:srgbClr val="008000"/>
                      </a:solidFill>
                      <a:miter lim="400000"/>
                    </a:lnB>
                  </a:tcPr>
                </a:tc>
              </a:tr>
              <a:tr h="380017">
                <a:tc>
                  <a:txBody>
                    <a:bodyPr/>
                    <a:lstStyle/>
                    <a:p>
                      <a:pPr defTabSz="914400"/>
                      <a:r>
                        <a:rPr sz="1504"/>
                        <a:t>Christian</a:t>
                      </a:r>
                    </a:p>
                  </a:txBody>
                  <a:tcPr marL="50800" marR="50800" marT="50800" marB="50800" anchor="ctr" anchorCtr="0" horzOverflow="overflow">
                    <a:lnL w="38100">
                      <a:solidFill>
                        <a:srgbClr val="008000"/>
                      </a:solidFill>
                      <a:miter lim="400000"/>
                    </a:lnL>
                    <a:lnT w="38100">
                      <a:solidFill>
                        <a:srgbClr val="008000"/>
                      </a:solidFill>
                      <a:miter lim="400000"/>
                    </a:lnT>
                    <a:lnB w="38100">
                      <a:solidFill>
                        <a:srgbClr val="008000"/>
                      </a:solidFill>
                      <a:miter lim="400000"/>
                    </a:lnB>
                  </a:tcPr>
                </a:tc>
                <a:tc>
                  <a:txBody>
                    <a:bodyPr/>
                    <a:lstStyle/>
                    <a:p>
                      <a:pPr defTabSz="914400"/>
                      <a:r>
                        <a:rPr sz="1504"/>
                        <a:t>4, 5</a:t>
                      </a:r>
                    </a:p>
                  </a:txBody>
                  <a:tcPr marL="50800" marR="50800" marT="50800" marB="50800" anchor="ctr" anchorCtr="0" horzOverflow="overflow">
                    <a:lnR w="38100">
                      <a:solidFill>
                        <a:srgbClr val="008000"/>
                      </a:solidFill>
                      <a:miter lim="400000"/>
                    </a:lnR>
                    <a:lnT w="38100">
                      <a:solidFill>
                        <a:srgbClr val="008000"/>
                      </a:solidFill>
                      <a:miter lim="400000"/>
                    </a:lnT>
                    <a:lnB w="38100">
                      <a:solidFill>
                        <a:srgbClr val="008000"/>
                      </a:solidFill>
                      <a:miter lim="400000"/>
                    </a:lnB>
                  </a:tcPr>
                </a:tc>
              </a:tr>
              <a:tr h="380017">
                <a:tc>
                  <a:txBody>
                    <a:bodyPr/>
                    <a:lstStyle/>
                    <a:p>
                      <a:pPr defTabSz="914400"/>
                      <a:r>
                        <a:rPr sz="1504"/>
                        <a:t>Alexei</a:t>
                      </a:r>
                    </a:p>
                  </a:txBody>
                  <a:tcPr marL="50800" marR="50800" marT="50800" marB="50800" anchor="ctr" anchorCtr="0" horzOverflow="overflow">
                    <a:lnT w="38100">
                      <a:solidFill>
                        <a:srgbClr val="008000"/>
                      </a:solidFill>
                      <a:miter lim="400000"/>
                    </a:lnT>
                  </a:tcPr>
                </a:tc>
                <a:tc>
                  <a:txBody>
                    <a:bodyPr/>
                    <a:lstStyle/>
                    <a:p>
                      <a:pPr defTabSz="914400"/>
                      <a:r>
                        <a:rPr sz="1504"/>
                        <a:t>6, 7</a:t>
                      </a:r>
                    </a:p>
                  </a:txBody>
                  <a:tcPr marL="50800" marR="50800" marT="50800" marB="50800" anchor="ctr" anchorCtr="0" horzOverflow="overflow">
                    <a:lnT w="38100">
                      <a:solidFill>
                        <a:srgbClr val="008000"/>
                      </a:solidFill>
                      <a:miter lim="400000"/>
                    </a:lnT>
                  </a:tcPr>
                </a:tc>
              </a:tr>
            </a:tbl>
          </a:graphicData>
        </a:graphic>
      </p:graphicFrame>
      <p:graphicFrame>
        <p:nvGraphicFramePr>
          <p:cNvPr id="229" name="Table 229"/>
          <p:cNvGraphicFramePr/>
          <p:nvPr/>
        </p:nvGraphicFramePr>
        <p:xfrm>
          <a:off x="7351252" y="7572126"/>
          <a:ext cx="2264669" cy="154647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6618">
                <a:tc gridSpan="2">
                  <a:txBody>
                    <a:bodyPr/>
                    <a:lstStyle/>
                    <a:p>
                      <a:pPr defTabSz="914400"/>
                      <a:r>
                        <a:rPr b="1" sz="1504">
                          <a:solidFill>
                            <a:srgbClr val="FFFFFF"/>
                          </a:solidFill>
                          <a:latin typeface="Helvetica"/>
                          <a:ea typeface="Helvetica"/>
                          <a:cs typeface="Helvetica"/>
                          <a:sym typeface="Helvetica"/>
                        </a:rPr>
                        <a:t>DATE</a:t>
                      </a:r>
                    </a:p>
                  </a:txBody>
                  <a:tcPr marL="50800" marR="50800" marT="50800" marB="50800" anchor="ctr" anchorCtr="0" horzOverflow="overflow">
                    <a:solidFill>
                      <a:schemeClr val="accent1"/>
                    </a:solidFill>
                  </a:tcPr>
                </a:tc>
                <a:tc hMerge="1">
                  <a:tcPr/>
                </a:tc>
              </a:tr>
              <a:tr h="386618">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6618">
                <a:tc>
                  <a:txBody>
                    <a:bodyPr/>
                    <a:lstStyle/>
                    <a:p>
                      <a:pPr defTabSz="914400"/>
                      <a:r>
                        <a:rPr sz="1504"/>
                        <a:t>2011-11-25</a:t>
                      </a:r>
                    </a:p>
                  </a:txBody>
                  <a:tcPr marL="50800" marR="50800" marT="50800" marB="50800" anchor="ctr" anchorCtr="0" horzOverflow="overflow"/>
                </a:tc>
                <a:tc>
                  <a:txBody>
                    <a:bodyPr/>
                    <a:lstStyle/>
                    <a:p>
                      <a:pPr defTabSz="914400"/>
                      <a:r>
                        <a:rPr sz="1504"/>
                        <a:t>1, 2, 3, 4</a:t>
                      </a:r>
                    </a:p>
                  </a:txBody>
                  <a:tcPr marL="50800" marR="50800" marT="50800" marB="50800" anchor="ctr" anchorCtr="0" horzOverflow="overflow"/>
                </a:tc>
              </a:tr>
              <a:tr h="386618">
                <a:tc>
                  <a:txBody>
                    <a:bodyPr/>
                    <a:lstStyle/>
                    <a:p>
                      <a:pPr defTabSz="914400"/>
                      <a:r>
                        <a:rPr sz="1504"/>
                        <a:t>2011-11-26</a:t>
                      </a:r>
                    </a:p>
                  </a:txBody>
                  <a:tcPr marL="50800" marR="50800" marT="50800" marB="50800" anchor="ctr" anchorCtr="0" horzOverflow="overflow"/>
                </a:tc>
                <a:tc>
                  <a:txBody>
                    <a:bodyPr/>
                    <a:lstStyle/>
                    <a:p>
                      <a:pPr defTabSz="914400"/>
                      <a:r>
                        <a:rPr sz="1504"/>
                        <a:t>5, 6, 7</a:t>
                      </a:r>
                    </a:p>
                  </a:txBody>
                  <a:tcPr marL="50800" marR="50800" marT="50800" marB="50800" anchor="ctr" anchorCtr="0" horzOverflow="overflow"/>
                </a:tc>
              </a:tr>
            </a:tbl>
          </a:graphicData>
        </a:graphic>
      </p:graphicFrame>
      <p:graphicFrame>
        <p:nvGraphicFramePr>
          <p:cNvPr id="230" name="Table 230"/>
          <p:cNvGraphicFramePr/>
          <p:nvPr/>
        </p:nvGraphicFramePr>
        <p:xfrm>
          <a:off x="10094452"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SALE</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2 GBP</a:t>
                      </a:r>
                    </a:p>
                  </a:txBody>
                  <a:tcPr marL="50800" marR="50800" marT="50800" marB="50800" anchor="ctr" anchorCtr="0" horzOverflow="overflow"/>
                </a:tc>
                <a:tc>
                  <a:txBody>
                    <a:bodyPr/>
                    <a:lstStyle/>
                    <a:p>
                      <a:pPr defTabSz="914400"/>
                      <a:r>
                        <a:rPr sz="1504"/>
                        <a:t>1, 2</a:t>
                      </a:r>
                    </a:p>
                  </a:txBody>
                  <a:tcPr marL="50800" marR="50800" marT="50800" marB="50800" anchor="ctr" anchorCtr="0" horzOverflow="overflow"/>
                </a:tc>
              </a:tr>
              <a:tr h="380017">
                <a:tc>
                  <a:txBody>
                    <a:bodyPr/>
                    <a:lstStyle/>
                    <a:p>
                      <a:pPr defTabSz="914400"/>
                      <a:r>
                        <a:rPr sz="1504"/>
                        <a:t>10 GBP</a:t>
                      </a:r>
                    </a:p>
                  </a:txBody>
                  <a:tcPr marL="50800" marR="50800" marT="50800" marB="50800" anchor="ctr" anchorCtr="0" horzOverflow="overflow"/>
                </a:tc>
                <a:tc>
                  <a:txBody>
                    <a:bodyPr/>
                    <a:lstStyle/>
                    <a:p>
                      <a:pPr defTabSz="914400"/>
                      <a:r>
                        <a:rPr sz="1504"/>
                        <a:t>3, 6, 7</a:t>
                      </a:r>
                    </a:p>
                  </a:txBody>
                  <a:tcPr marL="50800" marR="50800" marT="50800" marB="50800" anchor="ctr" anchorCtr="0" horzOverflow="overflow"/>
                </a:tc>
              </a:tr>
              <a:tr h="380017">
                <a:tc>
                  <a:txBody>
                    <a:bodyPr/>
                    <a:lstStyle/>
                    <a:p>
                      <a:pPr defTabSz="914400"/>
                      <a:r>
                        <a:rPr sz="1504"/>
                        <a:t>5 GBP</a:t>
                      </a:r>
                    </a:p>
                  </a:txBody>
                  <a:tcPr marL="50800" marR="50800" marT="50800" marB="50800" anchor="ctr" anchorCtr="0" horzOverflow="overflow"/>
                </a:tc>
                <a:tc>
                  <a:txBody>
                    <a:bodyPr/>
                    <a:lstStyle/>
                    <a:p>
                      <a:pPr defTabSz="914400"/>
                      <a:r>
                        <a:rPr sz="1504"/>
                        <a:t>4, 5</a:t>
                      </a:r>
                    </a:p>
                  </a:txBody>
                  <a:tcPr marL="50800" marR="50800" marT="50800" marB="50800" anchor="ctr" anchorCtr="0" horzOverflow="overflow"/>
                </a:tc>
              </a:tr>
            </a:tbl>
          </a:graphicData>
        </a:graphic>
      </p:graphicFrame>
      <p:graphicFrame>
        <p:nvGraphicFramePr>
          <p:cNvPr id="231" name="Table 231"/>
          <p:cNvGraphicFramePr/>
          <p:nvPr/>
        </p:nvGraphicFramePr>
        <p:xfrm>
          <a:off x="1864851" y="4609504"/>
          <a:ext cx="10494269" cy="269344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98853"/>
                <a:gridCol w="2098853"/>
                <a:gridCol w="2098853"/>
                <a:gridCol w="2098853"/>
                <a:gridCol w="2098853"/>
              </a:tblGrid>
              <a:tr h="336680">
                <a:tc>
                  <a:txBody>
                    <a:bodyPr/>
                    <a:lstStyle/>
                    <a:p>
                      <a:pPr defTabSz="914400">
                        <a:defRPr b="0">
                          <a:solidFill>
                            <a:srgbClr val="000000"/>
                          </a:solidFill>
                        </a:defRPr>
                      </a:pPr>
                      <a:r>
                        <a:rPr b="1" sz="1504">
                          <a:solidFill>
                            <a:srgbClr val="FFFFFF"/>
                          </a:solidFill>
                          <a:sym typeface="Helvetica"/>
                        </a:rPr>
                        <a:t>ID</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Product</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Customer</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Date</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Sale</a:t>
                      </a:r>
                    </a:p>
                  </a:txBody>
                  <a:tcPr marL="50800" marR="50800" marT="50800" marB="50800" anchor="ctr" anchorCtr="0" horzOverflow="overflow">
                    <a:solidFill>
                      <a:schemeClr val="accent5"/>
                    </a:solidFill>
                  </a:tcPr>
                </a:tc>
              </a:tr>
              <a:tr h="336680">
                <a:tc>
                  <a:txBody>
                    <a:bodyPr/>
                    <a:lstStyle/>
                    <a:p>
                      <a:pPr defTabSz="914400"/>
                      <a:r>
                        <a:rPr sz="1504"/>
                        <a:t>1</a:t>
                      </a:r>
                    </a:p>
                  </a:txBody>
                  <a:tcPr marL="50800" marR="50800" marT="50800" marB="50800" anchor="ctr" anchorCtr="0" horzOverflow="overflow">
                    <a:lnB w="38100">
                      <a:solidFill>
                        <a:srgbClr val="008000"/>
                      </a:solidFill>
                      <a:miter lim="400000"/>
                    </a:lnB>
                  </a:tcPr>
                </a:tc>
                <a:tc>
                  <a:txBody>
                    <a:bodyPr/>
                    <a:lstStyle/>
                    <a:p>
                      <a:pPr defTabSz="914400"/>
                      <a:r>
                        <a:rPr sz="1504"/>
                        <a:t>Beer</a:t>
                      </a:r>
                    </a:p>
                  </a:txBody>
                  <a:tcPr marL="50800" marR="50800" marT="50800" marB="50800" anchor="ctr" anchorCtr="0" horzOverflow="overflow">
                    <a:lnB w="38100">
                      <a:solidFill>
                        <a:srgbClr val="008000"/>
                      </a:solidFill>
                      <a:miter lim="400000"/>
                    </a:lnB>
                  </a:tcPr>
                </a:tc>
                <a:tc>
                  <a:txBody>
                    <a:bodyPr/>
                    <a:lstStyle/>
                    <a:p>
                      <a:pPr defTabSz="914400"/>
                      <a:r>
                        <a:rPr sz="1504"/>
                        <a:t>Thomas</a:t>
                      </a:r>
                    </a:p>
                  </a:txBody>
                  <a:tcPr marL="50800" marR="50800" marT="50800" marB="50800" anchor="ctr" anchorCtr="0" horzOverflow="overflow">
                    <a:lnB w="38100">
                      <a:solidFill>
                        <a:srgbClr val="008000"/>
                      </a:solidFill>
                      <a:miter lim="400000"/>
                    </a:lnB>
                  </a:tcPr>
                </a:tc>
                <a:tc>
                  <a:txBody>
                    <a:bodyPr/>
                    <a:lstStyle/>
                    <a:p>
                      <a:pPr defTabSz="914400"/>
                      <a:r>
                        <a:rPr sz="1504"/>
                        <a:t>2011-11-25</a:t>
                      </a:r>
                    </a:p>
                  </a:txBody>
                  <a:tcPr marL="50800" marR="50800" marT="50800" marB="50800" anchor="ctr" anchorCtr="0" horzOverflow="overflow">
                    <a:lnB w="38100">
                      <a:solidFill>
                        <a:srgbClr val="008000"/>
                      </a:solidFill>
                      <a:miter lim="400000"/>
                    </a:lnB>
                  </a:tcPr>
                </a:tc>
                <a:tc>
                  <a:txBody>
                    <a:bodyPr/>
                    <a:lstStyle/>
                    <a:p>
                      <a:pPr defTabSz="914400"/>
                      <a:r>
                        <a:rPr sz="1504"/>
                        <a:t>2 GBP</a:t>
                      </a:r>
                    </a:p>
                  </a:txBody>
                  <a:tcPr marL="50800" marR="50800" marT="50800" marB="50800" anchor="ctr" anchorCtr="0" horzOverflow="overflow">
                    <a:lnB w="38100">
                      <a:solidFill>
                        <a:srgbClr val="008000"/>
                      </a:solidFill>
                      <a:miter lim="400000"/>
                    </a:lnB>
                  </a:tcPr>
                </a:tc>
              </a:tr>
              <a:tr h="336680">
                <a:tc>
                  <a:txBody>
                    <a:bodyPr/>
                    <a:lstStyle/>
                    <a:p>
                      <a:pPr defTabSz="914400"/>
                      <a:r>
                        <a:rPr sz="1504"/>
                        <a:t>2</a:t>
                      </a:r>
                    </a:p>
                  </a:txBody>
                  <a:tcPr marL="50800" marR="50800" marT="50800" marB="50800" anchor="ctr" anchorCtr="0" horzOverflow="overflow">
                    <a:lnL w="38100">
                      <a:solidFill>
                        <a:srgbClr val="008000"/>
                      </a:solidFill>
                      <a:miter lim="400000"/>
                    </a:lnL>
                    <a:lnT w="38100">
                      <a:solidFill>
                        <a:srgbClr val="008000"/>
                      </a:solidFill>
                      <a:miter lim="400000"/>
                    </a:lnT>
                    <a:lnB w="38100">
                      <a:solidFill>
                        <a:srgbClr val="008000"/>
                      </a:solidFill>
                      <a:miter lim="400000"/>
                    </a:lnB>
                  </a:tcPr>
                </a:tc>
                <a:tc>
                  <a:txBody>
                    <a:bodyPr/>
                    <a:lstStyle/>
                    <a:p>
                      <a:pPr defTabSz="914400"/>
                      <a:r>
                        <a:rPr sz="1504"/>
                        <a:t>Beer</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Thomas</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2011-11-25</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2 GBP</a:t>
                      </a:r>
                    </a:p>
                  </a:txBody>
                  <a:tcPr marL="50800" marR="50800" marT="50800" marB="50800" anchor="ctr" anchorCtr="0" horzOverflow="overflow">
                    <a:lnR w="38100">
                      <a:solidFill>
                        <a:srgbClr val="008000"/>
                      </a:solidFill>
                      <a:miter lim="400000"/>
                    </a:lnR>
                    <a:lnT w="38100">
                      <a:solidFill>
                        <a:srgbClr val="008000"/>
                      </a:solidFill>
                      <a:miter lim="400000"/>
                    </a:lnT>
                    <a:lnB w="38100">
                      <a:solidFill>
                        <a:srgbClr val="008000"/>
                      </a:solidFill>
                      <a:miter lim="400000"/>
                    </a:lnB>
                  </a:tcPr>
                </a:tc>
              </a:tr>
              <a:tr h="336680">
                <a:tc>
                  <a:txBody>
                    <a:bodyPr/>
                    <a:lstStyle/>
                    <a:p>
                      <a:pPr defTabSz="914400"/>
                      <a:r>
                        <a:rPr sz="1504"/>
                        <a:t>3</a:t>
                      </a:r>
                    </a:p>
                  </a:txBody>
                  <a:tcPr marL="50800" marR="50800" marT="50800" marB="50800" anchor="ctr" anchorCtr="0" horzOverflow="overflow">
                    <a:lnT w="38100">
                      <a:solidFill>
                        <a:srgbClr val="008000"/>
                      </a:solidFill>
                      <a:miter lim="400000"/>
                    </a:lnT>
                  </a:tcPr>
                </a:tc>
                <a:tc>
                  <a:txBody>
                    <a:bodyPr/>
                    <a:lstStyle/>
                    <a:p>
                      <a:pPr defTabSz="914400"/>
                      <a:r>
                        <a:rPr sz="1504"/>
                        <a:t>Vodka</a:t>
                      </a:r>
                    </a:p>
                  </a:txBody>
                  <a:tcPr marL="50800" marR="50800" marT="50800" marB="50800" anchor="ctr" anchorCtr="0" horzOverflow="overflow">
                    <a:lnT w="38100">
                      <a:solidFill>
                        <a:srgbClr val="008000"/>
                      </a:solidFill>
                      <a:miter lim="400000"/>
                    </a:lnT>
                  </a:tcPr>
                </a:tc>
                <a:tc>
                  <a:txBody>
                    <a:bodyPr/>
                    <a:lstStyle/>
                    <a:p>
                      <a:pPr defTabSz="914400"/>
                      <a:r>
                        <a:rPr sz="1504"/>
                        <a:t>Thomas</a:t>
                      </a:r>
                    </a:p>
                  </a:txBody>
                  <a:tcPr marL="50800" marR="50800" marT="50800" marB="50800" anchor="ctr" anchorCtr="0" horzOverflow="overflow">
                    <a:lnT w="38100">
                      <a:solidFill>
                        <a:srgbClr val="008000"/>
                      </a:solidFill>
                      <a:miter lim="400000"/>
                    </a:lnT>
                  </a:tcPr>
                </a:tc>
                <a:tc>
                  <a:txBody>
                    <a:bodyPr/>
                    <a:lstStyle/>
                    <a:p>
                      <a:pPr defTabSz="914400"/>
                      <a:r>
                        <a:rPr sz="1504"/>
                        <a:t>2011-11-25</a:t>
                      </a:r>
                    </a:p>
                  </a:txBody>
                  <a:tcPr marL="50800" marR="50800" marT="50800" marB="50800" anchor="ctr" anchorCtr="0" horzOverflow="overflow">
                    <a:lnT w="38100">
                      <a:solidFill>
                        <a:srgbClr val="008000"/>
                      </a:solidFill>
                      <a:miter lim="400000"/>
                    </a:lnT>
                  </a:tcPr>
                </a:tc>
                <a:tc>
                  <a:txBody>
                    <a:bodyPr/>
                    <a:lstStyle/>
                    <a:p>
                      <a:pPr defTabSz="914400"/>
                      <a:r>
                        <a:rPr sz="1504"/>
                        <a:t>10 GBP</a:t>
                      </a:r>
                    </a:p>
                  </a:txBody>
                  <a:tcPr marL="50800" marR="50800" marT="50800" marB="50800" anchor="ctr" anchorCtr="0" horzOverflow="overflow">
                    <a:lnT w="38100">
                      <a:solidFill>
                        <a:srgbClr val="008000"/>
                      </a:solidFill>
                      <a:miter lim="400000"/>
                    </a:lnT>
                  </a:tcPr>
                </a:tc>
              </a:tr>
              <a:tr h="336680">
                <a:tc>
                  <a:txBody>
                    <a:bodyPr/>
                    <a:lstStyle/>
                    <a:p>
                      <a:pPr defTabSz="914400"/>
                      <a:r>
                        <a:rPr sz="1504"/>
                        <a:t>4</a:t>
                      </a:r>
                    </a:p>
                  </a:txBody>
                  <a:tcPr marL="50800" marR="50800" marT="50800" marB="50800" anchor="ctr" anchorCtr="0" horzOverflow="overflow"/>
                </a:tc>
                <a:tc>
                  <a:txBody>
                    <a:bodyPr/>
                    <a:lstStyle/>
                    <a:p>
                      <a:pPr defTabSz="914400"/>
                      <a:r>
                        <a:rPr sz="1504"/>
                        <a:t>Whiskey</a:t>
                      </a:r>
                    </a:p>
                  </a:txBody>
                  <a:tcPr marL="50800" marR="50800" marT="50800" marB="50800" anchor="ctr" anchorCtr="0" horzOverflow="overflow"/>
                </a:tc>
                <a:tc>
                  <a:txBody>
                    <a:bodyPr/>
                    <a:lstStyle/>
                    <a:p>
                      <a:pPr defTabSz="914400"/>
                      <a:r>
                        <a:rPr sz="1504"/>
                        <a:t>Christian</a:t>
                      </a:r>
                    </a:p>
                  </a:txBody>
                  <a:tcPr marL="50800" marR="50800" marT="50800" marB="50800" anchor="ctr" anchorCtr="0" horzOverflow="overflow"/>
                </a:tc>
                <a:tc>
                  <a:txBody>
                    <a:bodyPr/>
                    <a:lstStyle/>
                    <a:p>
                      <a:pPr defTabSz="914400"/>
                      <a:r>
                        <a:rPr sz="1504"/>
                        <a:t>2011-11-25</a:t>
                      </a:r>
                    </a:p>
                  </a:txBody>
                  <a:tcPr marL="50800" marR="50800" marT="50800" marB="50800" anchor="ctr" anchorCtr="0" horzOverflow="overflow"/>
                </a:tc>
                <a:tc>
                  <a:txBody>
                    <a:bodyPr/>
                    <a:lstStyle/>
                    <a:p>
                      <a:pPr defTabSz="914400"/>
                      <a:r>
                        <a:rPr sz="1504"/>
                        <a:t>5 GBP</a:t>
                      </a:r>
                    </a:p>
                  </a:txBody>
                  <a:tcPr marL="50800" marR="50800" marT="50800" marB="50800" anchor="ctr" anchorCtr="0" horzOverflow="overflow"/>
                </a:tc>
              </a:tr>
              <a:tr h="336680">
                <a:tc>
                  <a:txBody>
                    <a:bodyPr/>
                    <a:lstStyle/>
                    <a:p>
                      <a:pPr defTabSz="914400"/>
                      <a:r>
                        <a:rPr sz="1504"/>
                        <a:t>5</a:t>
                      </a:r>
                    </a:p>
                  </a:txBody>
                  <a:tcPr marL="50800" marR="50800" marT="50800" marB="50800" anchor="ctr" anchorCtr="0" horzOverflow="overflow"/>
                </a:tc>
                <a:tc>
                  <a:txBody>
                    <a:bodyPr/>
                    <a:lstStyle/>
                    <a:p>
                      <a:pPr defTabSz="914400"/>
                      <a:r>
                        <a:rPr sz="1504"/>
                        <a:t>Whiskey</a:t>
                      </a:r>
                    </a:p>
                  </a:txBody>
                  <a:tcPr marL="50800" marR="50800" marT="50800" marB="50800" anchor="ctr" anchorCtr="0" horzOverflow="overflow"/>
                </a:tc>
                <a:tc>
                  <a:txBody>
                    <a:bodyPr/>
                    <a:lstStyle/>
                    <a:p>
                      <a:pPr defTabSz="914400"/>
                      <a:r>
                        <a:rPr sz="1504"/>
                        <a:t>Christian</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5 GBP</a:t>
                      </a:r>
                    </a:p>
                  </a:txBody>
                  <a:tcPr marL="50800" marR="50800" marT="50800" marB="50800" anchor="ctr" anchorCtr="0" horzOverflow="overflow"/>
                </a:tc>
              </a:tr>
              <a:tr h="336680">
                <a:tc>
                  <a:txBody>
                    <a:bodyPr/>
                    <a:lstStyle/>
                    <a:p>
                      <a:pPr defTabSz="914400"/>
                      <a:r>
                        <a:rPr sz="1504"/>
                        <a:t>6</a:t>
                      </a:r>
                    </a:p>
                  </a:txBody>
                  <a:tcPr marL="50800" marR="50800" marT="50800" marB="50800" anchor="ctr" anchorCtr="0" horzOverflow="overflow"/>
                </a:tc>
                <a:tc>
                  <a:txBody>
                    <a:bodyPr/>
                    <a:lstStyle/>
                    <a:p>
                      <a:pPr defTabSz="914400"/>
                      <a:r>
                        <a:rPr sz="1504"/>
                        <a:t>Vodka</a:t>
                      </a:r>
                    </a:p>
                  </a:txBody>
                  <a:tcPr marL="50800" marR="50800" marT="50800" marB="50800" anchor="ctr" anchorCtr="0" horzOverflow="overflow"/>
                </a:tc>
                <a:tc>
                  <a:txBody>
                    <a:bodyPr/>
                    <a:lstStyle/>
                    <a:p>
                      <a:pPr defTabSz="914400"/>
                      <a:r>
                        <a:rPr sz="1504"/>
                        <a:t>Alexei</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10 GBP</a:t>
                      </a:r>
                    </a:p>
                  </a:txBody>
                  <a:tcPr marL="50800" marR="50800" marT="50800" marB="50800" anchor="ctr" anchorCtr="0" horzOverflow="overflow"/>
                </a:tc>
              </a:tr>
              <a:tr h="336680">
                <a:tc>
                  <a:txBody>
                    <a:bodyPr/>
                    <a:lstStyle/>
                    <a:p>
                      <a:pPr defTabSz="914400"/>
                      <a:r>
                        <a:rPr sz="1504"/>
                        <a:t>7</a:t>
                      </a:r>
                    </a:p>
                  </a:txBody>
                  <a:tcPr marL="50800" marR="50800" marT="50800" marB="50800" anchor="ctr" anchorCtr="0" horzOverflow="overflow"/>
                </a:tc>
                <a:tc>
                  <a:txBody>
                    <a:bodyPr/>
                    <a:lstStyle/>
                    <a:p>
                      <a:pPr defTabSz="914400"/>
                      <a:r>
                        <a:rPr sz="1504"/>
                        <a:t>Vodka</a:t>
                      </a:r>
                    </a:p>
                  </a:txBody>
                  <a:tcPr marL="50800" marR="50800" marT="50800" marB="50800" anchor="ctr" anchorCtr="0" horzOverflow="overflow"/>
                </a:tc>
                <a:tc>
                  <a:txBody>
                    <a:bodyPr/>
                    <a:lstStyle/>
                    <a:p>
                      <a:pPr defTabSz="914400"/>
                      <a:r>
                        <a:rPr sz="1504"/>
                        <a:t>Alexei</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10 GBP</a:t>
                      </a:r>
                    </a:p>
                  </a:txBody>
                  <a:tcPr marL="50800" marR="50800" marT="50800" marB="50800" anchor="ctr" anchorCtr="0" horzOverflow="overflow"/>
                </a:tc>
              </a:tr>
            </a:tbl>
          </a:graphicData>
        </a:graphic>
      </p:graphicFrame>
      <p:sp>
        <p:nvSpPr>
          <p:cNvPr id="232" name="Shape 232"/>
          <p:cNvSpPr/>
          <p:nvPr/>
        </p:nvSpPr>
        <p:spPr>
          <a:xfrm>
            <a:off x="885293" y="5600625"/>
            <a:ext cx="84839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2000">
                <a:latin typeface="Helvetica"/>
                <a:ea typeface="Helvetica"/>
                <a:cs typeface="Helvetica"/>
                <a:sym typeface="Helvetica"/>
              </a:defRPr>
            </a:pPr>
            <a:r>
              <a:t>row</a:t>
            </a:r>
          </a:p>
          <a:p>
            <a:pPr algn="r">
              <a:defRPr b="1" sz="2000">
                <a:latin typeface="Helvetica"/>
                <a:ea typeface="Helvetica"/>
                <a:cs typeface="Helvetica"/>
                <a:sym typeface="Helvetica"/>
              </a:defRPr>
            </a:pPr>
            <a:r>
              <a:t>based</a:t>
            </a:r>
          </a:p>
        </p:txBody>
      </p:sp>
      <p:sp>
        <p:nvSpPr>
          <p:cNvPr id="233" name="Shape 233"/>
          <p:cNvSpPr/>
          <p:nvPr/>
        </p:nvSpPr>
        <p:spPr>
          <a:xfrm>
            <a:off x="645680" y="8166571"/>
            <a:ext cx="108800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2000">
                <a:latin typeface="Helvetica"/>
                <a:ea typeface="Helvetica"/>
                <a:cs typeface="Helvetica"/>
                <a:sym typeface="Helvetica"/>
              </a:defRPr>
            </a:pPr>
            <a:r>
              <a:t>column</a:t>
            </a:r>
          </a:p>
          <a:p>
            <a:pPr algn="r">
              <a:defRPr b="1" sz="2000">
                <a:latin typeface="Helvetica"/>
                <a:ea typeface="Helvetica"/>
                <a:cs typeface="Helvetica"/>
                <a:sym typeface="Helvetica"/>
              </a:defRPr>
            </a:pPr>
            <a:r>
              <a:t>based</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body" sz="half" idx="1"/>
          </p:nvPr>
        </p:nvSpPr>
        <p:spPr>
          <a:xfrm>
            <a:off x="1130300" y="2127250"/>
            <a:ext cx="5618808" cy="4768007"/>
          </a:xfrm>
          <a:prstGeom prst="rect">
            <a:avLst/>
          </a:prstGeom>
        </p:spPr>
        <p:txBody>
          <a:bodyPr/>
          <a:lstStyle/>
          <a:p>
            <a:pPr marL="342264" indent="-342264" defTabSz="449833">
              <a:spcBef>
                <a:spcPts val="3200"/>
              </a:spcBef>
              <a:defRPr sz="2772"/>
            </a:pPr>
            <a:r>
              <a:t>RAM is faster than disk</a:t>
            </a:r>
          </a:p>
          <a:p>
            <a:pPr lvl="1" marL="684529" indent="-342264" defTabSz="449833">
              <a:spcBef>
                <a:spcPts val="3200"/>
              </a:spcBef>
              <a:defRPr sz="2772"/>
            </a:pPr>
            <a:r>
              <a:t>Load the DB into RAM</a:t>
            </a:r>
          </a:p>
          <a:p>
            <a:pPr lvl="1" marL="684529" indent="-342264" defTabSz="449833">
              <a:spcBef>
                <a:spcPts val="3200"/>
              </a:spcBef>
              <a:defRPr sz="2772"/>
            </a:pPr>
            <a:r>
              <a:t>Doable now with lower hardware price</a:t>
            </a:r>
          </a:p>
          <a:p>
            <a:pPr lvl="1" marL="684529" indent="-342264" defTabSz="449833">
              <a:spcBef>
                <a:spcPts val="3200"/>
              </a:spcBef>
              <a:defRPr sz="2772"/>
            </a:pPr>
            <a:r>
              <a:t>Oracle ships 1PB RAM servers</a:t>
            </a:r>
          </a:p>
          <a:p>
            <a:pPr marL="342264" indent="-342264" defTabSz="449833">
              <a:spcBef>
                <a:spcPts val="3200"/>
              </a:spcBef>
              <a:defRPr sz="2772"/>
            </a:pPr>
            <a:r>
              <a:rPr b="1">
                <a:latin typeface="Helvetica"/>
                <a:ea typeface="Helvetica"/>
                <a:cs typeface="Helvetica"/>
                <a:sym typeface="Helvetica"/>
              </a:rPr>
              <a:t>Vertical scaling</a:t>
            </a:r>
            <a:r>
              <a:t>, not horizontal</a:t>
            </a:r>
          </a:p>
        </p:txBody>
      </p:sp>
      <p:sp>
        <p:nvSpPr>
          <p:cNvPr id="236" name="Shape 236"/>
          <p:cNvSpPr/>
          <p:nvPr>
            <p:ph type="title"/>
          </p:nvPr>
        </p:nvSpPr>
        <p:spPr>
          <a:xfrm>
            <a:off x="952500" y="203200"/>
            <a:ext cx="11099800" cy="1546474"/>
          </a:xfrm>
          <a:prstGeom prst="rect">
            <a:avLst/>
          </a:prstGeom>
        </p:spPr>
        <p:txBody>
          <a:bodyPr/>
          <a:lstStyle/>
          <a:p>
            <a:pPr/>
            <a:r>
              <a:t>Main Memory DB</a:t>
            </a:r>
          </a:p>
        </p:txBody>
      </p:sp>
      <p:sp>
        <p:nvSpPr>
          <p:cNvPr id="237" name="Shape 237"/>
          <p:cNvSpPr/>
          <p:nvPr/>
        </p:nvSpPr>
        <p:spPr>
          <a:xfrm>
            <a:off x="7943890" y="2341339"/>
            <a:ext cx="288131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Oracle TimesTen</a:t>
            </a:r>
          </a:p>
        </p:txBody>
      </p:sp>
      <p:sp>
        <p:nvSpPr>
          <p:cNvPr id="238" name="Shape 238"/>
          <p:cNvSpPr/>
          <p:nvPr/>
        </p:nvSpPr>
        <p:spPr>
          <a:xfrm>
            <a:off x="7549942" y="3014439"/>
            <a:ext cx="306501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Microsoft Hekaton</a:t>
            </a:r>
          </a:p>
        </p:txBody>
      </p:sp>
      <p:sp>
        <p:nvSpPr>
          <p:cNvPr id="239" name="Shape 239"/>
          <p:cNvSpPr/>
          <p:nvPr/>
        </p:nvSpPr>
        <p:spPr>
          <a:xfrm>
            <a:off x="10954881" y="2341339"/>
            <a:ext cx="115614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HyPer</a:t>
            </a:r>
          </a:p>
        </p:txBody>
      </p:sp>
      <p:sp>
        <p:nvSpPr>
          <p:cNvPr id="240" name="Shape 240"/>
          <p:cNvSpPr/>
          <p:nvPr/>
        </p:nvSpPr>
        <p:spPr>
          <a:xfrm>
            <a:off x="10713581" y="3014439"/>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VoltDB</a:t>
            </a:r>
          </a:p>
        </p:txBody>
      </p:sp>
      <p:sp>
        <p:nvSpPr>
          <p:cNvPr id="241" name="Shape 241"/>
          <p:cNvSpPr/>
          <p:nvPr/>
        </p:nvSpPr>
        <p:spPr>
          <a:xfrm>
            <a:off x="9506833" y="3687539"/>
            <a:ext cx="230708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IBM solidDB</a:t>
            </a:r>
          </a:p>
        </p:txBody>
      </p:sp>
      <p:sp>
        <p:nvSpPr>
          <p:cNvPr id="242" name="Shape 242"/>
          <p:cNvSpPr/>
          <p:nvPr/>
        </p:nvSpPr>
        <p:spPr>
          <a:xfrm>
            <a:off x="8230880" y="3687539"/>
            <a:ext cx="115614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Calvin</a:t>
            </a:r>
          </a:p>
        </p:txBody>
      </p:sp>
      <p:pic>
        <p:nvPicPr>
          <p:cNvPr id="243" name="pasted-image.tiff"/>
          <p:cNvPicPr>
            <a:picLocks noChangeAspect="1"/>
          </p:cNvPicPr>
          <p:nvPr/>
        </p:nvPicPr>
        <p:blipFill>
          <a:blip r:embed="rId2">
            <a:extLst/>
          </a:blip>
          <a:srcRect l="0" t="0" r="0" b="5682"/>
          <a:stretch>
            <a:fillRect/>
          </a:stretch>
        </p:blipFill>
        <p:spPr>
          <a:xfrm>
            <a:off x="7288302" y="4733751"/>
            <a:ext cx="5084249" cy="4443662"/>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body" idx="1"/>
          </p:nvPr>
        </p:nvSpPr>
        <p:spPr>
          <a:xfrm>
            <a:off x="1130300" y="2127250"/>
            <a:ext cx="10744200" cy="6176219"/>
          </a:xfrm>
          <a:prstGeom prst="rect">
            <a:avLst/>
          </a:prstGeom>
        </p:spPr>
        <p:txBody>
          <a:bodyPr/>
          <a:lstStyle/>
          <a:p>
            <a:pPr/>
            <a:r>
              <a:t>Array, map &amp; JSON columns in PostgreSQL</a:t>
            </a:r>
          </a:p>
          <a:p>
            <a:pPr/>
            <a:r>
              <a:t>Additional analytics: trigonometric and logarithm functions</a:t>
            </a:r>
          </a:p>
          <a:p>
            <a:pPr/>
            <a:r>
              <a:t>Multi-dimensional arrays (SQL/MDA)</a:t>
            </a:r>
          </a:p>
          <a:p>
            <a:pPr/>
            <a:r>
              <a:t>Row pattern recognition</a:t>
            </a:r>
          </a:p>
          <a:p>
            <a:pPr/>
            <a:r>
              <a:t>Polymorphic table functions</a:t>
            </a:r>
          </a:p>
        </p:txBody>
      </p:sp>
      <p:sp>
        <p:nvSpPr>
          <p:cNvPr id="246" name="Shape 246"/>
          <p:cNvSpPr/>
          <p:nvPr>
            <p:ph type="title"/>
          </p:nvPr>
        </p:nvSpPr>
        <p:spPr>
          <a:xfrm>
            <a:off x="952500" y="203200"/>
            <a:ext cx="11099800" cy="1546474"/>
          </a:xfrm>
          <a:prstGeom prst="rect">
            <a:avLst/>
          </a:prstGeom>
        </p:spPr>
        <p:txBody>
          <a:bodyPr/>
          <a:lstStyle/>
          <a:p>
            <a:pPr/>
            <a:r>
              <a:t>New SQL Superpowers</a:t>
            </a:r>
          </a:p>
        </p:txBody>
      </p:sp>
      <p:pic>
        <p:nvPicPr>
          <p:cNvPr id="247" name="pasted-image.tiff"/>
          <p:cNvPicPr>
            <a:picLocks noChangeAspect="1"/>
          </p:cNvPicPr>
          <p:nvPr/>
        </p:nvPicPr>
        <p:blipFill>
          <a:blip r:embed="rId2">
            <a:extLst/>
          </a:blip>
          <a:stretch>
            <a:fillRect/>
          </a:stretch>
        </p:blipFill>
        <p:spPr>
          <a:xfrm>
            <a:off x="8036813" y="6347053"/>
            <a:ext cx="4166135" cy="2051021"/>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nvSpPr>
        <p:spPr>
          <a:xfrm>
            <a:off x="1097663" y="3961531"/>
            <a:ext cx="10809473"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a:pPr>
            <a:r>
              <a:t>“NoSQL market expected to reach $4.2 Billion globally by 2020”</a:t>
            </a:r>
          </a:p>
          <a:p>
            <a:pPr>
              <a:defRPr i="1"/>
            </a:pPr>
          </a:p>
          <a:p>
            <a:pPr>
              <a:defRPr i="1"/>
            </a:pPr>
            <a:r>
              <a:t>“Graph based NoSQL market poised to grow at a rapid CAGR of 40.8%, during 2014-2020”</a:t>
            </a:r>
          </a:p>
          <a:p>
            <a:pPr/>
          </a:p>
          <a:p>
            <a:pPr/>
            <a:r>
              <a:t>-- GISuser, April 2015,</a:t>
            </a:r>
            <a:br/>
            <a:r>
              <a:t>citing Allied Market Research report</a:t>
            </a:r>
          </a:p>
        </p:txBody>
      </p:sp>
      <p:pic>
        <p:nvPicPr>
          <p:cNvPr id="126" name="pasted-image.tiff"/>
          <p:cNvPicPr>
            <a:picLocks noChangeAspect="1"/>
          </p:cNvPicPr>
          <p:nvPr/>
        </p:nvPicPr>
        <p:blipFill>
          <a:blip r:embed="rId2">
            <a:extLst/>
          </a:blip>
          <a:srcRect l="0" t="32869" r="0" b="31067"/>
          <a:stretch>
            <a:fillRect/>
          </a:stretch>
        </p:blipFill>
        <p:spPr>
          <a:xfrm>
            <a:off x="4013200" y="1321668"/>
            <a:ext cx="4978400" cy="1841154"/>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xfrm>
            <a:off x="952500" y="203200"/>
            <a:ext cx="11099800" cy="1546474"/>
          </a:xfrm>
          <a:prstGeom prst="rect">
            <a:avLst/>
          </a:prstGeom>
        </p:spPr>
        <p:txBody>
          <a:bodyPr/>
          <a:lstStyle/>
          <a:p>
            <a:pPr/>
            <a:r>
              <a:t>(No)SQL Final Thoughts</a:t>
            </a:r>
          </a:p>
        </p:txBody>
      </p:sp>
      <p:pic>
        <p:nvPicPr>
          <p:cNvPr id="250" name="pasted-image.tiff"/>
          <p:cNvPicPr>
            <a:picLocks noChangeAspect="1"/>
          </p:cNvPicPr>
          <p:nvPr/>
        </p:nvPicPr>
        <p:blipFill>
          <a:blip r:embed="rId2">
            <a:extLst/>
          </a:blip>
          <a:stretch>
            <a:fillRect/>
          </a:stretch>
        </p:blipFill>
        <p:spPr>
          <a:xfrm>
            <a:off x="1352550" y="5876925"/>
            <a:ext cx="10299700" cy="3581400"/>
          </a:xfrm>
          <a:prstGeom prst="rect">
            <a:avLst/>
          </a:prstGeom>
          <a:ln w="12700">
            <a:miter lim="400000"/>
          </a:ln>
        </p:spPr>
      </p:pic>
      <p:pic>
        <p:nvPicPr>
          <p:cNvPr id="251" name="pasted-image.tiff"/>
          <p:cNvPicPr>
            <a:picLocks noChangeAspect="1"/>
          </p:cNvPicPr>
          <p:nvPr/>
        </p:nvPicPr>
        <p:blipFill>
          <a:blip r:embed="rId3">
            <a:extLst/>
          </a:blip>
          <a:srcRect l="0" t="0" r="0" b="10693"/>
          <a:stretch>
            <a:fillRect/>
          </a:stretch>
        </p:blipFill>
        <p:spPr>
          <a:xfrm>
            <a:off x="2692400" y="2047875"/>
            <a:ext cx="7620000" cy="3504655"/>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body" idx="1"/>
          </p:nvPr>
        </p:nvSpPr>
        <p:spPr>
          <a:xfrm>
            <a:off x="444500" y="1953021"/>
            <a:ext cx="12115800" cy="7465369"/>
          </a:xfrm>
          <a:prstGeom prst="rect">
            <a:avLst/>
          </a:prstGeom>
        </p:spPr>
        <p:txBody>
          <a:bodyPr/>
          <a:lstStyle/>
          <a:p>
            <a:pPr marL="262254" indent="-262254" defTabSz="344677">
              <a:spcBef>
                <a:spcPts val="2400"/>
              </a:spcBef>
              <a:defRPr b="1" sz="2124">
                <a:latin typeface="Helvetica"/>
                <a:ea typeface="Helvetica"/>
                <a:cs typeface="Helvetica"/>
                <a:sym typeface="Helvetica"/>
              </a:defRPr>
            </a:pPr>
            <a:r>
              <a:t>NoSQL is new</a:t>
            </a:r>
          </a:p>
          <a:p>
            <a:pPr lvl="1" marL="524509" indent="-262254" defTabSz="344677">
              <a:spcBef>
                <a:spcPts val="2400"/>
              </a:spcBef>
              <a:defRPr sz="2124"/>
            </a:pPr>
            <a:r>
              <a:t>dbm (1979), Internet's Domain Name System (1982), Berkeley DB (1991). The name "NoSQL" dates from 1998.</a:t>
            </a:r>
          </a:p>
          <a:p>
            <a:pPr marL="262254" indent="-262254" defTabSz="344677">
              <a:spcBef>
                <a:spcPts val="2400"/>
              </a:spcBef>
              <a:defRPr b="1" sz="2124">
                <a:latin typeface="Helvetica"/>
                <a:ea typeface="Helvetica"/>
                <a:cs typeface="Helvetica"/>
                <a:sym typeface="Helvetica"/>
              </a:defRPr>
            </a:pPr>
            <a:r>
              <a:t>NoSQL is schema-free, so it eases migrations</a:t>
            </a:r>
          </a:p>
          <a:p>
            <a:pPr lvl="1" marL="524509" indent="-262254" defTabSz="344677">
              <a:spcBef>
                <a:spcPts val="2400"/>
              </a:spcBef>
              <a:defRPr sz="2124"/>
            </a:pPr>
            <a:r>
              <a:t>No standards, vendor lock-in (DBMS migration). Data structure still evolves (DB migration).</a:t>
            </a:r>
          </a:p>
          <a:p>
            <a:pPr marL="262254" indent="-262254" defTabSz="344677">
              <a:spcBef>
                <a:spcPts val="2400"/>
              </a:spcBef>
              <a:defRPr b="1" sz="2124">
                <a:latin typeface="Helvetica"/>
                <a:ea typeface="Helvetica"/>
                <a:cs typeface="Helvetica"/>
                <a:sym typeface="Helvetica"/>
              </a:defRPr>
            </a:pPr>
            <a:r>
              <a:t>No joins &amp; no query language = simpler &amp; more performance</a:t>
            </a:r>
          </a:p>
          <a:p>
            <a:pPr lvl="1" marL="524509" indent="-262254" defTabSz="344677">
              <a:spcBef>
                <a:spcPts val="2400"/>
              </a:spcBef>
              <a:defRPr sz="2124"/>
            </a:pPr>
            <a:r>
              <a:t>Less flexibility &amp; power at the database level = more application burden, more data transport.</a:t>
            </a:r>
          </a:p>
          <a:p>
            <a:pPr marL="262254" indent="-262254" defTabSz="344677">
              <a:spcBef>
                <a:spcPts val="2400"/>
              </a:spcBef>
              <a:defRPr b="1" sz="2124">
                <a:latin typeface="Helvetica"/>
                <a:ea typeface="Helvetica"/>
                <a:cs typeface="Helvetica"/>
                <a:sym typeface="Helvetica"/>
              </a:defRPr>
            </a:pPr>
            <a:r>
              <a:t>NoSQL is fast</a:t>
            </a:r>
          </a:p>
          <a:p>
            <a:pPr lvl="1" marL="524509" indent="-262254" defTabSz="344677">
              <a:spcBef>
                <a:spcPts val="2400"/>
              </a:spcBef>
              <a:defRPr sz="2124"/>
            </a:pPr>
            <a:r>
              <a:t>Yes but generally at the price of weak consistency. Also, setting up horizontal scalability is a considerable overhead.</a:t>
            </a:r>
          </a:p>
          <a:p>
            <a:pPr marL="262254" indent="-262254" defTabSz="344677">
              <a:spcBef>
                <a:spcPts val="2400"/>
              </a:spcBef>
              <a:defRPr b="1" sz="2124">
                <a:latin typeface="Helvetica"/>
                <a:ea typeface="Helvetica"/>
                <a:cs typeface="Helvetica"/>
                <a:sym typeface="Helvetica"/>
              </a:defRPr>
            </a:pPr>
            <a:r>
              <a:t>Relational databases are dead</a:t>
            </a:r>
          </a:p>
          <a:p>
            <a:pPr lvl="1" marL="524509" indent="-262254" defTabSz="344677">
              <a:spcBef>
                <a:spcPts val="2400"/>
              </a:spcBef>
              <a:defRPr sz="2124"/>
            </a:pPr>
            <a:r>
              <a:t>NoSQL databases mark the end of the era of relational databases, but they will not become the new dominators. Relational will still be popular, and used in many situations, but it will no longer be the automatic choice.</a:t>
            </a:r>
          </a:p>
        </p:txBody>
      </p:sp>
      <p:sp>
        <p:nvSpPr>
          <p:cNvPr id="254" name="Shape 254"/>
          <p:cNvSpPr/>
          <p:nvPr>
            <p:ph type="title"/>
          </p:nvPr>
        </p:nvSpPr>
        <p:spPr>
          <a:xfrm>
            <a:off x="952500" y="203200"/>
            <a:ext cx="11099800" cy="1546474"/>
          </a:xfrm>
          <a:prstGeom prst="rect">
            <a:avLst/>
          </a:prstGeom>
        </p:spPr>
        <p:txBody>
          <a:bodyPr/>
          <a:lstStyle/>
          <a:p>
            <a:pPr/>
            <a:r>
              <a:t>Misconceptions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page31image3672.png"/>
          <p:cNvPicPr>
            <a:picLocks noChangeAspect="1"/>
          </p:cNvPicPr>
          <p:nvPr/>
        </p:nvPicPr>
        <p:blipFill>
          <a:blip r:embed="rId2">
            <a:extLst/>
          </a:blip>
          <a:srcRect l="5457" t="0" r="15497" b="1219"/>
          <a:stretch>
            <a:fillRect/>
          </a:stretch>
        </p:blipFill>
        <p:spPr>
          <a:xfrm>
            <a:off x="2363985" y="2345820"/>
            <a:ext cx="8276692" cy="6230339"/>
          </a:xfrm>
          <a:prstGeom prst="rect">
            <a:avLst/>
          </a:prstGeom>
          <a:ln w="12700">
            <a:miter lim="400000"/>
          </a:ln>
        </p:spPr>
      </p:pic>
      <p:sp>
        <p:nvSpPr>
          <p:cNvPr id="257" name="Shape 257"/>
          <p:cNvSpPr/>
          <p:nvPr/>
        </p:nvSpPr>
        <p:spPr>
          <a:xfrm>
            <a:off x="2190750" y="21653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sp>
        <p:nvSpPr>
          <p:cNvPr id="258" name="Shape 258"/>
          <p:cNvSpPr/>
          <p:nvPr>
            <p:ph type="title" idx="4294967295"/>
          </p:nvPr>
        </p:nvSpPr>
        <p:spPr>
          <a:xfrm>
            <a:off x="952500" y="203200"/>
            <a:ext cx="11099800" cy="1546474"/>
          </a:xfrm>
          <a:prstGeom prst="rect">
            <a:avLst/>
          </a:prstGeom>
        </p:spPr>
        <p:txBody>
          <a:bodyPr/>
          <a:lstStyle/>
          <a:p>
            <a:pPr/>
            <a:r>
              <a:t>NoSQL is a lot of things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nvSpPr>
        <p:spPr>
          <a:xfrm>
            <a:off x="2190750" y="21653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pic>
        <p:nvPicPr>
          <p:cNvPr id="261" name="pasted-image.png"/>
          <p:cNvPicPr>
            <a:picLocks noChangeAspect="1"/>
          </p:cNvPicPr>
          <p:nvPr/>
        </p:nvPicPr>
        <p:blipFill>
          <a:blip r:embed="rId2">
            <a:extLst/>
          </a:blip>
          <a:stretch>
            <a:fillRect/>
          </a:stretch>
        </p:blipFill>
        <p:spPr>
          <a:xfrm>
            <a:off x="1339136" y="1715800"/>
            <a:ext cx="10326528" cy="7744896"/>
          </a:xfrm>
          <a:prstGeom prst="rect">
            <a:avLst/>
          </a:prstGeom>
          <a:ln w="12700">
            <a:miter lim="400000"/>
          </a:ln>
        </p:spPr>
      </p:pic>
      <p:sp>
        <p:nvSpPr>
          <p:cNvPr id="262" name="Shape 262"/>
          <p:cNvSpPr/>
          <p:nvPr>
            <p:ph type="title" idx="4294967295"/>
          </p:nvPr>
        </p:nvSpPr>
        <p:spPr>
          <a:xfrm>
            <a:off x="952500" y="203200"/>
            <a:ext cx="11099800" cy="1546474"/>
          </a:xfrm>
          <a:prstGeom prst="rect">
            <a:avLst/>
          </a:prstGeom>
        </p:spPr>
        <p:txBody>
          <a:bodyPr/>
          <a:lstStyle/>
          <a:p>
            <a:pPr/>
            <a:r>
              <a:t>And more...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pasted-image.tiff"/>
          <p:cNvPicPr>
            <a:picLocks noChangeAspect="1"/>
          </p:cNvPicPr>
          <p:nvPr/>
        </p:nvPicPr>
        <p:blipFill>
          <a:blip r:embed="rId2">
            <a:extLst/>
          </a:blip>
          <a:stretch>
            <a:fillRect/>
          </a:stretch>
        </p:blipFill>
        <p:spPr>
          <a:xfrm>
            <a:off x="2837260" y="1224127"/>
            <a:ext cx="7330280" cy="7305346"/>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body" idx="1"/>
          </p:nvPr>
        </p:nvSpPr>
        <p:spPr>
          <a:prstGeom prst="rect">
            <a:avLst/>
          </a:prstGeom>
        </p:spPr>
        <p:txBody>
          <a:bodyPr/>
          <a:lstStyle/>
          <a:p>
            <a:pPr/>
            <a:r>
              <a:t>GIS = database + visual interface</a:t>
            </a:r>
          </a:p>
          <a:p>
            <a:pPr lvl="1"/>
            <a:r>
              <a:t>"Without a way to store, retrieve and analyze data, you have nothing more than a static map."</a:t>
            </a:r>
          </a:p>
          <a:p>
            <a:pPr/>
            <a:r>
              <a:t>GIS today deals with large and complex data (a.k.a. Big Data), and needs specialized data management</a:t>
            </a:r>
          </a:p>
        </p:txBody>
      </p:sp>
      <p:sp>
        <p:nvSpPr>
          <p:cNvPr id="267" name="Shape 267"/>
          <p:cNvSpPr/>
          <p:nvPr>
            <p:ph type="title"/>
          </p:nvPr>
        </p:nvSpPr>
        <p:spPr>
          <a:xfrm>
            <a:off x="952500" y="203200"/>
            <a:ext cx="11099800" cy="1546474"/>
          </a:xfrm>
          <a:prstGeom prst="rect">
            <a:avLst/>
          </a:prstGeom>
        </p:spPr>
        <p:txBody>
          <a:bodyPr/>
          <a:lstStyle/>
          <a:p>
            <a:pPr/>
            <a:r>
              <a:t>GIS &amp; Databases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xfrm>
            <a:off x="952500" y="203200"/>
            <a:ext cx="11099800" cy="1546474"/>
          </a:xfrm>
          <a:prstGeom prst="rect">
            <a:avLst/>
          </a:prstGeom>
        </p:spPr>
        <p:txBody>
          <a:bodyPr/>
          <a:lstStyle/>
          <a:p>
            <a:pPr/>
            <a:r>
              <a:t>GIS &amp; NoSQL</a:t>
            </a:r>
          </a:p>
        </p:txBody>
      </p:sp>
      <p:graphicFrame>
        <p:nvGraphicFramePr>
          <p:cNvPr id="270" name="Table 270"/>
          <p:cNvGraphicFramePr/>
          <p:nvPr/>
        </p:nvGraphicFramePr>
        <p:xfrm>
          <a:off x="891579" y="2565400"/>
          <a:ext cx="11221642" cy="668595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805410"/>
                <a:gridCol w="2805410"/>
                <a:gridCol w="2805410"/>
                <a:gridCol w="2805410"/>
              </a:tblGrid>
              <a:tr h="835744">
                <a:tc>
                  <a:txBody>
                    <a:bodyPr/>
                    <a:lstStyle/>
                    <a:p>
                      <a:pPr defTabSz="914400">
                        <a:defRPr b="0">
                          <a:solidFill>
                            <a:srgbClr val="000000"/>
                          </a:solidFill>
                        </a:defRPr>
                      </a:pPr>
                      <a:r>
                        <a:rPr b="1" sz="2200">
                          <a:solidFill>
                            <a:srgbClr val="FFFFFF"/>
                          </a:solidFill>
                          <a:sym typeface="Helvetica"/>
                        </a:rPr>
                        <a:t>Name</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Index strategy</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Data types</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Query types</a:t>
                      </a:r>
                    </a:p>
                  </a:txBody>
                  <a:tcPr marL="50800" marR="50800" marT="50800" marB="50800" anchor="ctr" anchorCtr="0" horzOverflow="overflow"/>
                </a:tc>
              </a:tr>
              <a:tr h="835744">
                <a:tc>
                  <a:txBody>
                    <a:bodyPr/>
                    <a:lstStyle/>
                    <a:p>
                      <a:pPr defTabSz="914400">
                        <a:defRPr b="0" sz="1600">
                          <a:latin typeface="+mn-lt"/>
                          <a:ea typeface="+mn-ea"/>
                          <a:cs typeface="+mn-cs"/>
                        </a:defRPr>
                      </a:pPr>
                      <a:r>
                        <a:t>Amazon</a:t>
                      </a:r>
                    </a:p>
                    <a:p>
                      <a:pPr defTabSz="914400">
                        <a:defRPr sz="2600">
                          <a:sym typeface="Helvetica"/>
                        </a:defRPr>
                      </a:pPr>
                      <a:r>
                        <a:t>DynamoDB</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GeoCouch</a:t>
                      </a:r>
                    </a:p>
                  </a:txBody>
                  <a:tcPr marL="50800" marR="50800" marT="50800" marB="50800" anchor="ctr" anchorCtr="0" horzOverflow="overflow"/>
                </a:tc>
                <a:tc>
                  <a:txBody>
                    <a:bodyPr/>
                    <a:lstStyle/>
                    <a:p>
                      <a:pPr defTabSz="914400"/>
                      <a:r>
                        <a:rPr sz="2200"/>
                        <a:t>R-tree</a:t>
                      </a:r>
                    </a:p>
                  </a:txBody>
                  <a:tcPr marL="50800" marR="50800" marT="50800" marB="50800" anchor="ctr" anchorCtr="0" horzOverflow="overflow"/>
                </a:tc>
                <a:tc>
                  <a:txBody>
                    <a:bodyPr/>
                    <a:lstStyle/>
                    <a:p>
                      <a:pPr defTabSz="914400"/>
                      <a:r>
                        <a:rPr sz="2200"/>
                        <a:t>point, line, poly</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sz="1600">
                          <a:latin typeface="+mn-lt"/>
                          <a:ea typeface="+mn-ea"/>
                          <a:cs typeface="+mn-cs"/>
                        </a:defRPr>
                      </a:pPr>
                      <a:r>
                        <a:t>IBM</a:t>
                      </a:r>
                    </a:p>
                    <a:p>
                      <a:pPr defTabSz="914400">
                        <a:defRPr sz="2100">
                          <a:sym typeface="Helvetica"/>
                        </a:defRPr>
                      </a:pPr>
                      <a:r>
                        <a:t>Cloudant (CouchDB)</a:t>
                      </a:r>
                    </a:p>
                  </a:txBody>
                  <a:tcPr marL="50800" marR="50800" marT="50800" marB="50800" anchor="ctr" anchorCtr="0" horzOverflow="overflow"/>
                </a:tc>
                <a:tc>
                  <a:txBody>
                    <a:bodyPr/>
                    <a:lstStyle/>
                    <a:p>
                      <a:pPr defTabSz="914400"/>
                      <a:r>
                        <a:rPr sz="2200"/>
                        <a:t>R*-tree</a:t>
                      </a:r>
                    </a:p>
                  </a:txBody>
                  <a:tcPr marL="50800" marR="50800" marT="50800" marB="50800" anchor="ctr" anchorCtr="0" horzOverflow="overflow"/>
                </a:tc>
                <a:tc>
                  <a:txBody>
                    <a:bodyPr/>
                    <a:lstStyle/>
                    <a:p>
                      <a:pPr defTabSz="914400"/>
                      <a:r>
                        <a:rPr sz="2200">
                          <a:solidFill>
                            <a:srgbClr val="009300"/>
                          </a:solidFill>
                        </a:rPr>
                        <a:t>GeoJSON types</a:t>
                      </a:r>
                    </a:p>
                  </a:txBody>
                  <a:tcPr marL="50800" marR="50800" marT="50800" marB="50800" anchor="ctr" anchorCtr="0" horzOverflow="overflow"/>
                </a:tc>
                <a:tc>
                  <a:txBody>
                    <a:bodyPr/>
                    <a:lstStyle/>
                    <a:p>
                      <a:pPr defTabSz="914400"/>
                      <a:r>
                        <a:rPr sz="2200">
                          <a:solidFill>
                            <a:srgbClr val="009300"/>
                          </a:solidFill>
                        </a:rPr>
                        <a:t>bbox, radius, arbitrary shape</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Lucene/Solr</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Orchestrate.io</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sz="1600">
                          <a:latin typeface="+mn-lt"/>
                          <a:ea typeface="+mn-ea"/>
                          <a:cs typeface="+mn-cs"/>
                        </a:defRPr>
                      </a:pPr>
                      <a:r>
                        <a:t>Microsoft</a:t>
                      </a:r>
                    </a:p>
                    <a:p>
                      <a:pPr defTabSz="914400">
                        <a:defRPr sz="2600">
                          <a:sym typeface="Helvetica"/>
                        </a:defRPr>
                      </a:pPr>
                      <a:r>
                        <a:t>DocumentDB</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MongoDB</a:t>
                      </a:r>
                    </a:p>
                  </a:txBody>
                  <a:tcPr marL="50800" marR="50800" marT="50800" marB="50800" anchor="ctr" anchorCtr="0" horzOverflow="overflow"/>
                </a:tc>
                <a:tc>
                  <a:txBody>
                    <a:bodyPr/>
                    <a:lstStyle/>
                    <a:p>
                      <a:pPr defTabSz="914400"/>
                      <a:r>
                        <a:rPr sz="2200"/>
                        <a:t>geohash/quadtree</a:t>
                      </a:r>
                    </a:p>
                  </a:txBody>
                  <a:tcPr marL="50800" marR="50800" marT="50800" marB="50800" anchor="ctr" anchorCtr="0" horzOverflow="overflow"/>
                </a:tc>
                <a:tc>
                  <a:txBody>
                    <a:bodyPr/>
                    <a:lstStyle/>
                    <a:p>
                      <a:pPr defTabSz="914400"/>
                      <a:r>
                        <a:rPr sz="2200">
                          <a:solidFill>
                            <a:srgbClr val="009300"/>
                          </a:solidFill>
                        </a:rPr>
                        <a:t>GeoJSON types</a:t>
                      </a:r>
                    </a:p>
                  </a:txBody>
                  <a:tcPr marL="50800" marR="50800" marT="50800" marB="50800" anchor="ctr" anchorCtr="0" horzOverflow="overflow"/>
                </a:tc>
                <a:tc>
                  <a:txBody>
                    <a:bodyPr/>
                    <a:lstStyle/>
                    <a:p>
                      <a:pPr defTabSz="914400"/>
                      <a:r>
                        <a:rPr sz="2200">
                          <a:solidFill>
                            <a:srgbClr val="009300"/>
                          </a:solidFill>
                        </a:rPr>
                        <a:t>bbox, radius, arbitrary shape</a:t>
                      </a:r>
                    </a:p>
                  </a:txBody>
                  <a:tcPr marL="50800" marR="50800" marT="50800" marB="50800" anchor="ctr" anchorCtr="0" horzOverflow="overflow"/>
                </a:tc>
              </a:tr>
            </a:tbl>
          </a:graphicData>
        </a:graphic>
      </p:graphicFrame>
      <p:sp>
        <p:nvSpPr>
          <p:cNvPr id="271" name="Shape 271"/>
          <p:cNvSpPr/>
          <p:nvPr/>
        </p:nvSpPr>
        <p:spPr>
          <a:xfrm>
            <a:off x="1334211" y="1833686"/>
            <a:ext cx="103363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partial survey of NoSQL stores with geo support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3" name="pasted-image.tiff"/>
          <p:cNvPicPr>
            <a:picLocks noChangeAspect="1"/>
          </p:cNvPicPr>
          <p:nvPr/>
        </p:nvPicPr>
        <p:blipFill>
          <a:blip r:embed="rId2">
            <a:extLst/>
          </a:blip>
          <a:stretch>
            <a:fillRect/>
          </a:stretch>
        </p:blipFill>
        <p:spPr>
          <a:xfrm>
            <a:off x="1558875" y="3536641"/>
            <a:ext cx="9887050" cy="268031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body" sz="quarter" idx="1"/>
          </p:nvPr>
        </p:nvSpPr>
        <p:spPr>
          <a:xfrm>
            <a:off x="1130300" y="2127250"/>
            <a:ext cx="10744200" cy="2217341"/>
          </a:xfrm>
          <a:prstGeom prst="rect">
            <a:avLst/>
          </a:prstGeom>
        </p:spPr>
        <p:txBody>
          <a:bodyPr/>
          <a:lstStyle/>
          <a:p>
            <a:pPr marL="288925" indent="-288925" defTabSz="379729">
              <a:spcBef>
                <a:spcPts val="2700"/>
              </a:spcBef>
              <a:defRPr sz="2340"/>
            </a:pPr>
            <a:r>
              <a:t>It's a </a:t>
            </a:r>
            <a:r>
              <a:rPr b="1">
                <a:latin typeface="Helvetica"/>
                <a:ea typeface="Helvetica"/>
                <a:cs typeface="Helvetica"/>
                <a:sym typeface="Helvetica"/>
              </a:rPr>
              <a:t>document-oriented database</a:t>
            </a:r>
            <a:endParaRPr b="1">
              <a:latin typeface="Helvetica"/>
              <a:ea typeface="Helvetica"/>
              <a:cs typeface="Helvetica"/>
              <a:sym typeface="Helvetica"/>
            </a:endParaRPr>
          </a:p>
          <a:p>
            <a:pPr marL="288925" indent="-288925" defTabSz="379729">
              <a:spcBef>
                <a:spcPts val="2700"/>
              </a:spcBef>
              <a:defRPr sz="2340"/>
            </a:pPr>
            <a:r>
              <a:t>It stores </a:t>
            </a:r>
            <a:r>
              <a:rPr b="1">
                <a:latin typeface="Helvetica"/>
                <a:ea typeface="Helvetica"/>
                <a:cs typeface="Helvetica"/>
                <a:sym typeface="Helvetica"/>
              </a:rPr>
              <a:t>JSON</a:t>
            </a:r>
            <a:r>
              <a:t> data (actually </a:t>
            </a:r>
            <a:r>
              <a:rPr u="sng">
                <a:hlinkClick r:id="rId2" invalidUrl="" action="" tgtFrame="" tooltip="" history="1" highlightClick="0" endSnd="0"/>
              </a:rPr>
              <a:t>BSON</a:t>
            </a:r>
            <a:r>
              <a:t>)</a:t>
            </a:r>
          </a:p>
          <a:p>
            <a:pPr marL="288925" indent="-288925" defTabSz="379729">
              <a:spcBef>
                <a:spcPts val="2700"/>
              </a:spcBef>
              <a:defRPr sz="2340"/>
            </a:pPr>
            <a:r>
              <a:t>JSON </a:t>
            </a:r>
            <a:r>
              <a:rPr b="1">
                <a:latin typeface="Helvetica"/>
                <a:ea typeface="Helvetica"/>
                <a:cs typeface="Helvetica"/>
                <a:sym typeface="Helvetica"/>
              </a:rPr>
              <a:t>documents</a:t>
            </a:r>
            <a:r>
              <a:t> (analogous to </a:t>
            </a:r>
            <a:r>
              <a:rPr i="1"/>
              <a:t>rows</a:t>
            </a:r>
            <a:r>
              <a:t>) are stored in </a:t>
            </a:r>
            <a:r>
              <a:rPr b="1">
                <a:latin typeface="Helvetica"/>
                <a:ea typeface="Helvetica"/>
                <a:cs typeface="Helvetica"/>
                <a:sym typeface="Helvetica"/>
              </a:rPr>
              <a:t>collections </a:t>
            </a:r>
            <a:r>
              <a:t>(analogous to </a:t>
            </a:r>
            <a:r>
              <a:rPr i="1"/>
              <a:t>tables</a:t>
            </a:r>
            <a:r>
              <a:t>).</a:t>
            </a:r>
          </a:p>
        </p:txBody>
      </p:sp>
      <p:sp>
        <p:nvSpPr>
          <p:cNvPr id="276" name="Shape 276"/>
          <p:cNvSpPr/>
          <p:nvPr>
            <p:ph type="title"/>
          </p:nvPr>
        </p:nvSpPr>
        <p:spPr>
          <a:xfrm>
            <a:off x="952500" y="203200"/>
            <a:ext cx="11099800" cy="1546474"/>
          </a:xfrm>
          <a:prstGeom prst="rect">
            <a:avLst/>
          </a:prstGeom>
        </p:spPr>
        <p:txBody>
          <a:bodyPr/>
          <a:lstStyle>
            <a:lvl1pPr defTabSz="484886">
              <a:defRPr sz="6640"/>
            </a:lvl1pPr>
          </a:lstStyle>
          <a:p>
            <a:pPr/>
            <a:r>
              <a:t>MongoDB: JSON documents</a:t>
            </a:r>
          </a:p>
        </p:txBody>
      </p:sp>
      <p:pic>
        <p:nvPicPr>
          <p:cNvPr id="277" name="pasted-image.tiff"/>
          <p:cNvPicPr>
            <a:picLocks noChangeAspect="1"/>
          </p:cNvPicPr>
          <p:nvPr/>
        </p:nvPicPr>
        <p:blipFill>
          <a:blip r:embed="rId3">
            <a:extLst/>
          </a:blip>
          <a:stretch>
            <a:fillRect/>
          </a:stretch>
        </p:blipFill>
        <p:spPr>
          <a:xfrm>
            <a:off x="476708" y="4722167"/>
            <a:ext cx="5968084" cy="4794398"/>
          </a:xfrm>
          <a:prstGeom prst="rect">
            <a:avLst/>
          </a:prstGeom>
          <a:ln w="12700">
            <a:miter lim="400000"/>
          </a:ln>
        </p:spPr>
      </p:pic>
      <p:pic>
        <p:nvPicPr>
          <p:cNvPr id="278" name="pasted-image.tiff"/>
          <p:cNvPicPr>
            <a:picLocks noChangeAspect="1"/>
          </p:cNvPicPr>
          <p:nvPr/>
        </p:nvPicPr>
        <p:blipFill>
          <a:blip r:embed="rId3">
            <a:extLst/>
          </a:blip>
          <a:stretch>
            <a:fillRect/>
          </a:stretch>
        </p:blipFill>
        <p:spPr>
          <a:xfrm>
            <a:off x="6560008" y="4722167"/>
            <a:ext cx="5968084" cy="479439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body" sz="half" idx="1"/>
          </p:nvPr>
        </p:nvSpPr>
        <p:spPr>
          <a:xfrm>
            <a:off x="1130300" y="2127250"/>
            <a:ext cx="6520111" cy="7022952"/>
          </a:xfrm>
          <a:prstGeom prst="rect">
            <a:avLst/>
          </a:prstGeom>
        </p:spPr>
        <p:txBody>
          <a:bodyPr/>
          <a:lstStyle/>
          <a:p>
            <a:pPr marL="373379" indent="-373379" defTabSz="490727">
              <a:spcBef>
                <a:spcPts val="3500"/>
              </a:spcBef>
              <a:defRPr sz="3024"/>
            </a:pPr>
            <a:r>
              <a:t>It's a </a:t>
            </a:r>
            <a:r>
              <a:rPr b="1">
                <a:latin typeface="Helvetica"/>
                <a:ea typeface="Helvetica"/>
                <a:cs typeface="Helvetica"/>
                <a:sym typeface="Helvetica"/>
              </a:rPr>
              <a:t>schema-less</a:t>
            </a:r>
            <a:r>
              <a:t> database</a:t>
            </a:r>
          </a:p>
          <a:p>
            <a:pPr marL="373379" indent="-373379" defTabSz="490727">
              <a:spcBef>
                <a:spcPts val="3500"/>
              </a:spcBef>
              <a:defRPr sz="3024"/>
            </a:pPr>
            <a:r>
              <a:t>You can insert anything into a collection, even if the objects have a completely different structure (not necessarily a good idea)</a:t>
            </a:r>
          </a:p>
          <a:p>
            <a:pPr marL="373379" indent="-373379" defTabSz="490727">
              <a:spcBef>
                <a:spcPts val="3500"/>
              </a:spcBef>
              <a:defRPr sz="3024"/>
            </a:pPr>
            <a:r>
              <a:t>The database is created on-the-fly when you connect to it (if doesn't yet exist); commands are queued until the database is ready</a:t>
            </a:r>
          </a:p>
          <a:p>
            <a:pPr marL="373379" indent="-373379" defTabSz="490727">
              <a:spcBef>
                <a:spcPts val="3500"/>
              </a:spcBef>
              <a:defRPr sz="3024"/>
            </a:pPr>
            <a:r>
              <a:t>Collections (like </a:t>
            </a:r>
            <a:r>
              <a:rPr>
                <a:latin typeface="Monaco"/>
                <a:ea typeface="Monaco"/>
                <a:cs typeface="Monaco"/>
                <a:sym typeface="Monaco"/>
              </a:rPr>
              <a:t>things</a:t>
            </a:r>
            <a:r>
              <a:t>) are also created on-the-fly when you first access them</a:t>
            </a:r>
          </a:p>
        </p:txBody>
      </p:sp>
      <p:sp>
        <p:nvSpPr>
          <p:cNvPr id="281" name="Shape 281"/>
          <p:cNvSpPr/>
          <p:nvPr>
            <p:ph type="title"/>
          </p:nvPr>
        </p:nvSpPr>
        <p:spPr>
          <a:xfrm>
            <a:off x="952500" y="203200"/>
            <a:ext cx="11099800" cy="1546474"/>
          </a:xfrm>
          <a:prstGeom prst="rect">
            <a:avLst/>
          </a:prstGeom>
        </p:spPr>
        <p:txBody>
          <a:bodyPr/>
          <a:lstStyle/>
          <a:p>
            <a:pPr/>
            <a:r>
              <a:t>MongoDB: schema-less</a:t>
            </a:r>
          </a:p>
        </p:txBody>
      </p:sp>
      <p:pic>
        <p:nvPicPr>
          <p:cNvPr id="282" name="Screen Shot 2016-11-24 at 17.20.08.png"/>
          <p:cNvPicPr>
            <a:picLocks noChangeAspect="1"/>
          </p:cNvPicPr>
          <p:nvPr/>
        </p:nvPicPr>
        <p:blipFill>
          <a:blip r:embed="rId2">
            <a:extLst/>
          </a:blip>
          <a:stretch>
            <a:fillRect/>
          </a:stretch>
        </p:blipFill>
        <p:spPr>
          <a:xfrm>
            <a:off x="7961709" y="3651250"/>
            <a:ext cx="4508501" cy="4203700"/>
          </a:xfrm>
          <a:prstGeom prst="rect">
            <a:avLst/>
          </a:prstGeom>
          <a:ln w="12700">
            <a:miter lim="400000"/>
          </a:ln>
        </p:spPr>
      </p:pic>
      <p:sp>
        <p:nvSpPr>
          <p:cNvPr id="283" name="Shape 283"/>
          <p:cNvSpPr/>
          <p:nvPr/>
        </p:nvSpPr>
        <p:spPr>
          <a:xfrm>
            <a:off x="4151389" y="8856588"/>
            <a:ext cx="4279206"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Basically Available (</a:t>
            </a:r>
            <a:r>
              <a:rPr b="1">
                <a:latin typeface="Helvetica"/>
                <a:ea typeface="Helvetica"/>
                <a:cs typeface="Helvetica"/>
                <a:sym typeface="Helvetica"/>
              </a:rPr>
              <a:t>BA</a:t>
            </a:r>
            <a:r>
              <a:t>SE)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xfrm>
            <a:off x="952500" y="203200"/>
            <a:ext cx="11099800" cy="1546474"/>
          </a:xfrm>
          <a:prstGeom prst="rect">
            <a:avLst/>
          </a:prstGeom>
        </p:spPr>
        <p:txBody>
          <a:bodyPr/>
          <a:lstStyle/>
          <a:p>
            <a:pPr/>
            <a:r>
              <a:t>What is NoSQL?</a:t>
            </a:r>
          </a:p>
        </p:txBody>
      </p:sp>
      <p:pic>
        <p:nvPicPr>
          <p:cNvPr id="129" name="pasted-image.tiff"/>
          <p:cNvPicPr>
            <a:picLocks noChangeAspect="1"/>
          </p:cNvPicPr>
          <p:nvPr/>
        </p:nvPicPr>
        <p:blipFill>
          <a:blip r:embed="rId2">
            <a:extLst/>
          </a:blip>
          <a:stretch>
            <a:fillRect/>
          </a:stretch>
        </p:blipFill>
        <p:spPr>
          <a:xfrm>
            <a:off x="3069034" y="2295525"/>
            <a:ext cx="6866685" cy="6915099"/>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body" sz="half" idx="1"/>
          </p:nvPr>
        </p:nvSpPr>
        <p:spPr>
          <a:xfrm>
            <a:off x="1130300" y="2127250"/>
            <a:ext cx="10744200" cy="3427959"/>
          </a:xfrm>
          <a:prstGeom prst="rect">
            <a:avLst/>
          </a:prstGeom>
        </p:spPr>
        <p:txBody>
          <a:bodyPr/>
          <a:lstStyle/>
          <a:p>
            <a:pPr>
              <a:defRPr>
                <a:latin typeface="Monaco"/>
                <a:ea typeface="Monaco"/>
                <a:cs typeface="Monaco"/>
                <a:sym typeface="Monaco"/>
              </a:defRPr>
            </a:pPr>
            <a:r>
              <a:t>db.collection.find(query)</a:t>
            </a:r>
          </a:p>
          <a:p>
            <a:pPr/>
            <a:r>
              <a:t>MongoDB's </a:t>
            </a:r>
            <a:r>
              <a:rPr b="1">
                <a:latin typeface="Helvetica"/>
                <a:ea typeface="Helvetica"/>
                <a:cs typeface="Helvetica"/>
                <a:sym typeface="Helvetica"/>
              </a:rPr>
              <a:t>find</a:t>
            </a:r>
            <a:r>
              <a:t> is like SQL's </a:t>
            </a:r>
            <a:r>
              <a:rPr b="1">
                <a:latin typeface="Helvetica"/>
                <a:ea typeface="Helvetica"/>
                <a:cs typeface="Helvetica"/>
                <a:sym typeface="Helvetica"/>
              </a:rPr>
              <a:t>SELECT</a:t>
            </a:r>
          </a:p>
          <a:p>
            <a:pPr/>
            <a:r>
              <a:t>Queries are also JSON objects</a:t>
            </a:r>
          </a:p>
        </p:txBody>
      </p:sp>
      <p:sp>
        <p:nvSpPr>
          <p:cNvPr id="286" name="Shape 286"/>
          <p:cNvSpPr/>
          <p:nvPr>
            <p:ph type="title"/>
          </p:nvPr>
        </p:nvSpPr>
        <p:spPr>
          <a:xfrm>
            <a:off x="952500" y="203200"/>
            <a:ext cx="11099800" cy="1546474"/>
          </a:xfrm>
          <a:prstGeom prst="rect">
            <a:avLst/>
          </a:prstGeom>
        </p:spPr>
        <p:txBody>
          <a:bodyPr/>
          <a:lstStyle/>
          <a:p>
            <a:pPr/>
            <a:r>
              <a:t>MongoDB: find</a:t>
            </a:r>
          </a:p>
        </p:txBody>
      </p:sp>
      <p:pic>
        <p:nvPicPr>
          <p:cNvPr id="287" name="Screen Shot 2016-11-24 at 17.32.24.png"/>
          <p:cNvPicPr>
            <a:picLocks noChangeAspect="1"/>
          </p:cNvPicPr>
          <p:nvPr/>
        </p:nvPicPr>
        <p:blipFill>
          <a:blip r:embed="rId2">
            <a:extLst/>
          </a:blip>
          <a:stretch>
            <a:fillRect/>
          </a:stretch>
        </p:blipFill>
        <p:spPr>
          <a:xfrm>
            <a:off x="2603500" y="5682729"/>
            <a:ext cx="7797800" cy="2870201"/>
          </a:xfrm>
          <a:prstGeom prst="rect">
            <a:avLst/>
          </a:prstGeom>
          <a:ln w="12700">
            <a:miter lim="400000"/>
          </a:ln>
        </p:spPr>
      </p:pic>
      <p:sp>
        <p:nvSpPr>
          <p:cNvPr id="288" name="Shape 288"/>
          <p:cNvSpPr/>
          <p:nvPr/>
        </p:nvSpPr>
        <p:spPr>
          <a:xfrm>
            <a:off x="1130300" y="8807450"/>
            <a:ext cx="10744200" cy="49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https://docs.mongodb.com/v3.2/reference/method/db.collection.find/</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xfrm>
            <a:off x="952500" y="203200"/>
            <a:ext cx="11099800" cy="1546474"/>
          </a:xfrm>
          <a:prstGeom prst="rect">
            <a:avLst/>
          </a:prstGeom>
        </p:spPr>
        <p:txBody>
          <a:bodyPr/>
          <a:lstStyle/>
          <a:p>
            <a:pPr/>
            <a:r>
              <a:t>MongoDB: Geospatial</a:t>
            </a:r>
          </a:p>
        </p:txBody>
      </p:sp>
      <p:sp>
        <p:nvSpPr>
          <p:cNvPr id="291" name="Shape 291"/>
          <p:cNvSpPr/>
          <p:nvPr/>
        </p:nvSpPr>
        <p:spPr>
          <a:xfrm>
            <a:off x="1328305" y="8226077"/>
            <a:ext cx="1034819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2" invalidUrl="" action="" tgtFrame="" tooltip="" history="1" highlightClick="0" endSnd="0"/>
              </a:defRPr>
            </a:lvl1pPr>
          </a:lstStyle>
          <a:p>
            <a:pPr>
              <a:defRPr u="none"/>
            </a:pPr>
            <a:r>
              <a:rPr u="sng">
                <a:hlinkClick r:id="rId2" invalidUrl="" action="" tgtFrame="" tooltip="" history="1" highlightClick="0" endSnd="0"/>
              </a:rPr>
              <a:t>https://docs.mongodb.com/v3.2/reference/operator/query-geospatial/</a:t>
            </a:r>
          </a:p>
        </p:txBody>
      </p:sp>
      <p:pic>
        <p:nvPicPr>
          <p:cNvPr id="292" name="Screen Shot 2016-11-24 at 17.39.11.png"/>
          <p:cNvPicPr>
            <a:picLocks noChangeAspect="1"/>
          </p:cNvPicPr>
          <p:nvPr/>
        </p:nvPicPr>
        <p:blipFill>
          <a:blip r:embed="rId3">
            <a:extLst/>
          </a:blip>
          <a:stretch>
            <a:fillRect/>
          </a:stretch>
        </p:blipFill>
        <p:spPr>
          <a:xfrm>
            <a:off x="1708150" y="2505025"/>
            <a:ext cx="9588500" cy="4965701"/>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xfrm>
            <a:off x="952500" y="203200"/>
            <a:ext cx="11099800" cy="1546474"/>
          </a:xfrm>
          <a:prstGeom prst="rect">
            <a:avLst/>
          </a:prstGeom>
        </p:spPr>
        <p:txBody>
          <a:bodyPr/>
          <a:lstStyle/>
          <a:p>
            <a:pPr/>
            <a:r>
              <a:t>MongoDB: GeoJSON</a:t>
            </a:r>
          </a:p>
        </p:txBody>
      </p:sp>
      <p:pic>
        <p:nvPicPr>
          <p:cNvPr id="295" name="Screen Shot 2016-11-24 at 17.40.12.png"/>
          <p:cNvPicPr>
            <a:picLocks noChangeAspect="1"/>
          </p:cNvPicPr>
          <p:nvPr/>
        </p:nvPicPr>
        <p:blipFill>
          <a:blip r:embed="rId2">
            <a:extLst/>
          </a:blip>
          <a:stretch>
            <a:fillRect/>
          </a:stretch>
        </p:blipFill>
        <p:spPr>
          <a:xfrm>
            <a:off x="4508500" y="3492500"/>
            <a:ext cx="3987800" cy="2768600"/>
          </a:xfrm>
          <a:prstGeom prst="rect">
            <a:avLst/>
          </a:prstGeom>
          <a:ln w="12700">
            <a:miter lim="400000"/>
          </a:ln>
        </p:spPr>
      </p:pic>
      <p:sp>
        <p:nvSpPr>
          <p:cNvPr id="296" name="Shape 296"/>
          <p:cNvSpPr/>
          <p:nvPr/>
        </p:nvSpPr>
        <p:spPr>
          <a:xfrm>
            <a:off x="1166662" y="2070096"/>
            <a:ext cx="10671476" cy="1193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GeoJSON is a format for encoding a variety of </a:t>
            </a:r>
            <a:r>
              <a:rPr b="1">
                <a:latin typeface="Helvetica"/>
                <a:ea typeface="Helvetica"/>
                <a:cs typeface="Helvetica"/>
                <a:sym typeface="Helvetica"/>
              </a:rPr>
              <a:t>geographic data structures</a:t>
            </a:r>
            <a:r>
              <a:t>.</a:t>
            </a:r>
          </a:p>
        </p:txBody>
      </p:sp>
      <p:sp>
        <p:nvSpPr>
          <p:cNvPr id="297" name="Shape 297"/>
          <p:cNvSpPr/>
          <p:nvPr/>
        </p:nvSpPr>
        <p:spPr>
          <a:xfrm>
            <a:off x="5142280" y="8003926"/>
            <a:ext cx="272024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http://geojson.org</a:t>
            </a:r>
          </a:p>
        </p:txBody>
      </p:sp>
      <p:sp>
        <p:nvSpPr>
          <p:cNvPr id="298" name="Shape 298"/>
          <p:cNvSpPr/>
          <p:nvPr/>
        </p:nvSpPr>
        <p:spPr>
          <a:xfrm>
            <a:off x="3729354" y="8494638"/>
            <a:ext cx="5546091"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4" invalidUrl="" action="" tgtFrame="" tooltip="" history="1" highlightClick="0" endSnd="0"/>
              </a:defRPr>
            </a:lvl1pPr>
          </a:lstStyle>
          <a:p>
            <a:pPr>
              <a:defRPr u="none"/>
            </a:pPr>
            <a:r>
              <a:rPr u="sng">
                <a:hlinkClick r:id="rId4" invalidUrl="" action="" tgtFrame="" tooltip="" history="1" highlightClick="0" endSnd="0"/>
              </a:rPr>
              <a:t>http://geojson.org/geojson-spec.html</a:t>
            </a:r>
          </a:p>
        </p:txBody>
      </p:sp>
      <p:sp>
        <p:nvSpPr>
          <p:cNvPr id="299" name="Shape 299"/>
          <p:cNvSpPr/>
          <p:nvPr/>
        </p:nvSpPr>
        <p:spPr>
          <a:xfrm>
            <a:off x="1166662" y="6517924"/>
            <a:ext cx="1067147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Available types: Point, LineString, Polygon, MultiPoint, MultiLineString, and MultiPolygon</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pasted-image.tiff"/>
          <p:cNvPicPr>
            <a:picLocks noChangeAspect="1"/>
          </p:cNvPicPr>
          <p:nvPr/>
        </p:nvPicPr>
        <p:blipFill>
          <a:blip r:embed="rId2">
            <a:extLst/>
          </a:blip>
          <a:stretch>
            <a:fillRect/>
          </a:stretch>
        </p:blipFill>
        <p:spPr>
          <a:xfrm>
            <a:off x="2254731" y="2698508"/>
            <a:ext cx="8495338" cy="4356584"/>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952500" y="203200"/>
            <a:ext cx="11099800" cy="1546474"/>
          </a:xfrm>
          <a:prstGeom prst="rect">
            <a:avLst/>
          </a:prstGeom>
        </p:spPr>
        <p:txBody>
          <a:bodyPr/>
          <a:lstStyle/>
          <a:p>
            <a:pPr/>
            <a:r>
              <a:t>Data set</a:t>
            </a:r>
          </a:p>
        </p:txBody>
      </p:sp>
      <p:pic>
        <p:nvPicPr>
          <p:cNvPr id="304" name="Screen Shot 2016-11-24 at 22.27.53.png"/>
          <p:cNvPicPr>
            <a:picLocks noChangeAspect="1"/>
          </p:cNvPicPr>
          <p:nvPr/>
        </p:nvPicPr>
        <p:blipFill>
          <a:blip r:embed="rId2">
            <a:extLst/>
          </a:blip>
          <a:stretch>
            <a:fillRect/>
          </a:stretch>
        </p:blipFill>
        <p:spPr>
          <a:xfrm>
            <a:off x="2079677" y="2038499"/>
            <a:ext cx="8845481" cy="5641153"/>
          </a:xfrm>
          <a:prstGeom prst="rect">
            <a:avLst/>
          </a:prstGeom>
          <a:ln w="12700">
            <a:miter lim="400000"/>
          </a:ln>
        </p:spPr>
      </p:pic>
      <p:sp>
        <p:nvSpPr>
          <p:cNvPr id="305" name="Shape 305"/>
          <p:cNvSpPr/>
          <p:nvPr/>
        </p:nvSpPr>
        <p:spPr>
          <a:xfrm>
            <a:off x="571144" y="7893050"/>
            <a:ext cx="118625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Los Angeles County Metropolitan Transportation Authority</a:t>
            </a:r>
          </a:p>
        </p:txBody>
      </p:sp>
      <p:sp>
        <p:nvSpPr>
          <p:cNvPr id="306" name="Shape 306"/>
          <p:cNvSpPr/>
          <p:nvPr/>
        </p:nvSpPr>
        <p:spPr>
          <a:xfrm>
            <a:off x="2607170" y="8830270"/>
            <a:ext cx="779046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https://github.com/jdorfman/awesome-json-datasets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xfrm>
            <a:off x="952500" y="203200"/>
            <a:ext cx="11099800" cy="1546474"/>
          </a:xfrm>
          <a:prstGeom prst="rect">
            <a:avLst/>
          </a:prstGeom>
        </p:spPr>
        <p:txBody>
          <a:bodyPr/>
          <a:lstStyle/>
          <a:p>
            <a:pPr/>
            <a:r>
              <a:t>Exercise Web App</a:t>
            </a:r>
          </a:p>
        </p:txBody>
      </p:sp>
      <p:pic>
        <p:nvPicPr>
          <p:cNvPr id="309" name="pasted-image.tiff"/>
          <p:cNvPicPr>
            <a:picLocks noChangeAspect="1"/>
          </p:cNvPicPr>
          <p:nvPr/>
        </p:nvPicPr>
        <p:blipFill>
          <a:blip r:embed="rId2">
            <a:extLst/>
          </a:blip>
          <a:srcRect l="0" t="20836" r="0" b="25756"/>
          <a:stretch>
            <a:fillRect/>
          </a:stretch>
        </p:blipFill>
        <p:spPr>
          <a:xfrm>
            <a:off x="5111393" y="5979724"/>
            <a:ext cx="2857501" cy="1526084"/>
          </a:xfrm>
          <a:prstGeom prst="rect">
            <a:avLst/>
          </a:prstGeom>
          <a:ln w="12700">
            <a:miter lim="400000"/>
          </a:ln>
        </p:spPr>
      </p:pic>
      <p:pic>
        <p:nvPicPr>
          <p:cNvPr id="310" name="pasted-image.tiff"/>
          <p:cNvPicPr>
            <a:picLocks noChangeAspect="1"/>
          </p:cNvPicPr>
          <p:nvPr/>
        </p:nvPicPr>
        <p:blipFill>
          <a:blip r:embed="rId3">
            <a:extLst/>
          </a:blip>
          <a:stretch>
            <a:fillRect/>
          </a:stretch>
        </p:blipFill>
        <p:spPr>
          <a:xfrm>
            <a:off x="1279731" y="6321649"/>
            <a:ext cx="3165919" cy="842135"/>
          </a:xfrm>
          <a:prstGeom prst="rect">
            <a:avLst/>
          </a:prstGeom>
          <a:ln w="12700">
            <a:miter lim="400000"/>
          </a:ln>
        </p:spPr>
      </p:pic>
      <p:pic>
        <p:nvPicPr>
          <p:cNvPr id="311" name="pasted-image.tiff"/>
          <p:cNvPicPr>
            <a:picLocks noChangeAspect="1"/>
          </p:cNvPicPr>
          <p:nvPr/>
        </p:nvPicPr>
        <p:blipFill>
          <a:blip r:embed="rId4">
            <a:extLst/>
          </a:blip>
          <a:stretch>
            <a:fillRect/>
          </a:stretch>
        </p:blipFill>
        <p:spPr>
          <a:xfrm>
            <a:off x="8710122" y="6334049"/>
            <a:ext cx="3014947" cy="817334"/>
          </a:xfrm>
          <a:prstGeom prst="rect">
            <a:avLst/>
          </a:prstGeom>
          <a:ln w="12700">
            <a:miter lim="400000"/>
          </a:ln>
        </p:spPr>
      </p:pic>
      <p:pic>
        <p:nvPicPr>
          <p:cNvPr id="312" name="pasted-image.tiff"/>
          <p:cNvPicPr>
            <a:picLocks noChangeAspect="1"/>
          </p:cNvPicPr>
          <p:nvPr/>
        </p:nvPicPr>
        <p:blipFill>
          <a:blip r:embed="rId5">
            <a:extLst/>
          </a:blip>
          <a:stretch>
            <a:fillRect/>
          </a:stretch>
        </p:blipFill>
        <p:spPr>
          <a:xfrm>
            <a:off x="9155161" y="3593882"/>
            <a:ext cx="2124870" cy="2124869"/>
          </a:xfrm>
          <a:prstGeom prst="rect">
            <a:avLst/>
          </a:prstGeom>
          <a:ln w="12700">
            <a:miter lim="400000"/>
          </a:ln>
        </p:spPr>
      </p:pic>
      <p:pic>
        <p:nvPicPr>
          <p:cNvPr id="313" name="server-icon-3703.png"/>
          <p:cNvPicPr>
            <a:picLocks noChangeAspect="1"/>
          </p:cNvPicPr>
          <p:nvPr/>
        </p:nvPicPr>
        <p:blipFill>
          <a:blip r:embed="rId6">
            <a:extLst/>
          </a:blip>
          <a:stretch>
            <a:fillRect/>
          </a:stretch>
        </p:blipFill>
        <p:spPr>
          <a:xfrm>
            <a:off x="5477708" y="3593882"/>
            <a:ext cx="2124870" cy="2124869"/>
          </a:xfrm>
          <a:prstGeom prst="rect">
            <a:avLst/>
          </a:prstGeom>
          <a:ln w="12700">
            <a:miter lim="400000"/>
          </a:ln>
        </p:spPr>
      </p:pic>
      <p:pic>
        <p:nvPicPr>
          <p:cNvPr id="314" name="browser_318-32175.jpg"/>
          <p:cNvPicPr>
            <a:picLocks noChangeAspect="1"/>
          </p:cNvPicPr>
          <p:nvPr/>
        </p:nvPicPr>
        <p:blipFill>
          <a:blip r:embed="rId7">
            <a:extLst/>
          </a:blip>
          <a:stretch>
            <a:fillRect/>
          </a:stretch>
        </p:blipFill>
        <p:spPr>
          <a:xfrm>
            <a:off x="1800256" y="3593882"/>
            <a:ext cx="2124926" cy="2124926"/>
          </a:xfrm>
          <a:prstGeom prst="rect">
            <a:avLst/>
          </a:prstGeom>
          <a:ln w="12700">
            <a:miter lim="400000"/>
          </a:ln>
        </p:spPr>
      </p:pic>
      <p:sp>
        <p:nvSpPr>
          <p:cNvPr id="315" name="Shape 315"/>
          <p:cNvSpPr/>
          <p:nvPr/>
        </p:nvSpPr>
        <p:spPr>
          <a:xfrm>
            <a:off x="4267200" y="4656316"/>
            <a:ext cx="1365257"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316" name="Shape 316"/>
          <p:cNvSpPr/>
          <p:nvPr/>
        </p:nvSpPr>
        <p:spPr>
          <a:xfrm>
            <a:off x="7569200" y="4656316"/>
            <a:ext cx="1365257" cy="1"/>
          </a:xfrm>
          <a:prstGeom prst="line">
            <a:avLst/>
          </a:prstGeom>
          <a:ln w="63500">
            <a:solidFill>
              <a:srgbClr val="000000"/>
            </a:solidFill>
            <a:miter lim="400000"/>
            <a:tailEnd type="triangle"/>
          </a:ln>
        </p:spPr>
        <p:txBody>
          <a:bodyPr lIns="50800" tIns="50800" rIns="50800" bIns="50800" anchor="ctr"/>
          <a:lstStyle/>
          <a:p>
            <a:pPr>
              <a:defRPr sz="2400"/>
            </a:pPr>
          </a:p>
        </p:txBody>
      </p:sp>
      <p:pic>
        <p:nvPicPr>
          <p:cNvPr id="317" name=""/>
          <p:cNvPicPr>
            <a:picLocks noChangeAspect="0"/>
          </p:cNvPicPr>
          <p:nvPr/>
        </p:nvPicPr>
        <p:blipFill>
          <a:blip r:embed="rId8">
            <a:extLst/>
          </a:blip>
          <a:stretch>
            <a:fillRect/>
          </a:stretch>
        </p:blipFill>
        <p:spPr>
          <a:xfrm>
            <a:off x="7377264" y="4284171"/>
            <a:ext cx="1749128" cy="744291"/>
          </a:xfrm>
          <a:prstGeom prst="rect">
            <a:avLst/>
          </a:prstGeom>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xfrm>
            <a:off x="952500" y="203200"/>
            <a:ext cx="11099800" cy="1546474"/>
          </a:xfrm>
          <a:prstGeom prst="rect">
            <a:avLst/>
          </a:prstGeom>
        </p:spPr>
        <p:txBody>
          <a:bodyPr/>
          <a:lstStyle/>
          <a:p>
            <a:pPr/>
            <a:r>
              <a:t>Exercise Web App</a:t>
            </a:r>
          </a:p>
        </p:txBody>
      </p:sp>
      <p:pic>
        <p:nvPicPr>
          <p:cNvPr id="321" name="Screen Shot 2016-11-24 at 22.37.12.png"/>
          <p:cNvPicPr>
            <a:picLocks noChangeAspect="1"/>
          </p:cNvPicPr>
          <p:nvPr/>
        </p:nvPicPr>
        <p:blipFill>
          <a:blip r:embed="rId2">
            <a:extLst/>
          </a:blip>
          <a:srcRect l="0" t="0" r="84184" b="0"/>
          <a:stretch>
            <a:fillRect/>
          </a:stretch>
        </p:blipFill>
        <p:spPr>
          <a:xfrm>
            <a:off x="5690485" y="2928974"/>
            <a:ext cx="2056756" cy="4825431"/>
          </a:xfrm>
          <a:prstGeom prst="rect">
            <a:avLst/>
          </a:prstGeom>
          <a:ln w="12700">
            <a:miter lim="400000"/>
          </a:ln>
        </p:spPr>
      </p:pic>
      <p:pic>
        <p:nvPicPr>
          <p:cNvPr id="322" name="server-icon-3703.png"/>
          <p:cNvPicPr>
            <a:picLocks noChangeAspect="1"/>
          </p:cNvPicPr>
          <p:nvPr/>
        </p:nvPicPr>
        <p:blipFill>
          <a:blip r:embed="rId3">
            <a:extLst/>
          </a:blip>
          <a:stretch>
            <a:fillRect/>
          </a:stretch>
        </p:blipFill>
        <p:spPr>
          <a:xfrm>
            <a:off x="950860" y="2847543"/>
            <a:ext cx="609353" cy="609353"/>
          </a:xfrm>
          <a:prstGeom prst="rect">
            <a:avLst/>
          </a:prstGeom>
          <a:ln w="12700">
            <a:miter lim="400000"/>
          </a:ln>
        </p:spPr>
      </p:pic>
      <p:pic>
        <p:nvPicPr>
          <p:cNvPr id="323" name="browser_318-32175.jpg"/>
          <p:cNvPicPr>
            <a:picLocks noChangeAspect="1"/>
          </p:cNvPicPr>
          <p:nvPr/>
        </p:nvPicPr>
        <p:blipFill>
          <a:blip r:embed="rId4">
            <a:extLst/>
          </a:blip>
          <a:stretch>
            <a:fillRect/>
          </a:stretch>
        </p:blipFill>
        <p:spPr>
          <a:xfrm>
            <a:off x="8932440" y="4598888"/>
            <a:ext cx="609558" cy="609558"/>
          </a:xfrm>
          <a:prstGeom prst="rect">
            <a:avLst/>
          </a:prstGeom>
          <a:ln w="12700">
            <a:miter lim="400000"/>
          </a:ln>
        </p:spPr>
      </p:pic>
      <p:sp>
        <p:nvSpPr>
          <p:cNvPr id="324" name="Shape 324"/>
          <p:cNvSpPr/>
          <p:nvPr/>
        </p:nvSpPr>
        <p:spPr>
          <a:xfrm>
            <a:off x="9631795" y="4624288"/>
            <a:ext cx="223151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Angular app</a:t>
            </a:r>
          </a:p>
        </p:txBody>
      </p:sp>
      <p:sp>
        <p:nvSpPr>
          <p:cNvPr id="325" name="Shape 325"/>
          <p:cNvSpPr/>
          <p:nvPr/>
        </p:nvSpPr>
        <p:spPr>
          <a:xfrm flipH="1">
            <a:off x="6751877" y="4903688"/>
            <a:ext cx="205660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26" name="pasted-image.tiff"/>
          <p:cNvPicPr>
            <a:picLocks noChangeAspect="1"/>
          </p:cNvPicPr>
          <p:nvPr/>
        </p:nvPicPr>
        <p:blipFill>
          <a:blip r:embed="rId5">
            <a:extLst/>
          </a:blip>
          <a:stretch>
            <a:fillRect/>
          </a:stretch>
        </p:blipFill>
        <p:spPr>
          <a:xfrm>
            <a:off x="8869064" y="3292043"/>
            <a:ext cx="609353" cy="609353"/>
          </a:xfrm>
          <a:prstGeom prst="rect">
            <a:avLst/>
          </a:prstGeom>
          <a:ln w="12700">
            <a:miter lim="400000"/>
          </a:ln>
        </p:spPr>
      </p:pic>
      <p:sp>
        <p:nvSpPr>
          <p:cNvPr id="327" name="Shape 327"/>
          <p:cNvSpPr/>
          <p:nvPr/>
        </p:nvSpPr>
        <p:spPr>
          <a:xfrm flipH="1">
            <a:off x="6688377" y="3596719"/>
            <a:ext cx="205660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8" name="Shape 328"/>
          <p:cNvSpPr/>
          <p:nvPr/>
        </p:nvSpPr>
        <p:spPr>
          <a:xfrm>
            <a:off x="9568295" y="3317319"/>
            <a:ext cx="248564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JSON dataset</a:t>
            </a:r>
          </a:p>
        </p:txBody>
      </p:sp>
      <p:sp>
        <p:nvSpPr>
          <p:cNvPr id="329" name="Shape 329"/>
          <p:cNvSpPr/>
          <p:nvPr/>
        </p:nvSpPr>
        <p:spPr>
          <a:xfrm>
            <a:off x="1575247" y="2872819"/>
            <a:ext cx="292989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run script</a:t>
            </a:r>
          </a:p>
        </p:txBody>
      </p:sp>
      <p:sp>
        <p:nvSpPr>
          <p:cNvPr id="330" name="Shape 330"/>
          <p:cNvSpPr/>
          <p:nvPr/>
        </p:nvSpPr>
        <p:spPr>
          <a:xfrm>
            <a:off x="4624367" y="31522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31" name="server-icon-3703.png"/>
          <p:cNvPicPr>
            <a:picLocks noChangeAspect="1"/>
          </p:cNvPicPr>
          <p:nvPr/>
        </p:nvPicPr>
        <p:blipFill>
          <a:blip r:embed="rId3">
            <a:extLst/>
          </a:blip>
          <a:stretch>
            <a:fillRect/>
          </a:stretch>
        </p:blipFill>
        <p:spPr>
          <a:xfrm>
            <a:off x="1395360" y="3723843"/>
            <a:ext cx="609353" cy="609353"/>
          </a:xfrm>
          <a:prstGeom prst="rect">
            <a:avLst/>
          </a:prstGeom>
          <a:ln w="12700">
            <a:miter lim="400000"/>
          </a:ln>
        </p:spPr>
      </p:pic>
      <p:sp>
        <p:nvSpPr>
          <p:cNvPr id="332" name="Shape 332"/>
          <p:cNvSpPr/>
          <p:nvPr/>
        </p:nvSpPr>
        <p:spPr>
          <a:xfrm>
            <a:off x="2019747" y="3749119"/>
            <a:ext cx="248526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utilities</a:t>
            </a:r>
          </a:p>
        </p:txBody>
      </p:sp>
      <p:sp>
        <p:nvSpPr>
          <p:cNvPr id="333" name="Shape 333"/>
          <p:cNvSpPr/>
          <p:nvPr/>
        </p:nvSpPr>
        <p:spPr>
          <a:xfrm>
            <a:off x="4624367" y="40285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34" name="Shape 334"/>
          <p:cNvSpPr/>
          <p:nvPr/>
        </p:nvSpPr>
        <p:spPr>
          <a:xfrm>
            <a:off x="5790299" y="4483100"/>
            <a:ext cx="946888" cy="0"/>
          </a:xfrm>
          <a:prstGeom prst="line">
            <a:avLst/>
          </a:prstGeom>
          <a:ln w="25400">
            <a:solidFill>
              <a:srgbClr val="000000"/>
            </a:solidFill>
            <a:miter lim="400000"/>
          </a:ln>
        </p:spPr>
        <p:txBody>
          <a:bodyPr lIns="50800" tIns="50800" rIns="50800" bIns="50800" anchor="ctr"/>
          <a:lstStyle/>
          <a:p>
            <a:pPr>
              <a:defRPr sz="2400"/>
            </a:pPr>
          </a:p>
        </p:txBody>
      </p:sp>
      <p:pic>
        <p:nvPicPr>
          <p:cNvPr id="335" name="server-icon-3703.png"/>
          <p:cNvPicPr>
            <a:picLocks noChangeAspect="1"/>
          </p:cNvPicPr>
          <p:nvPr/>
        </p:nvPicPr>
        <p:blipFill>
          <a:blip r:embed="rId3">
            <a:extLst/>
          </a:blip>
          <a:stretch>
            <a:fillRect/>
          </a:stretch>
        </p:blipFill>
        <p:spPr>
          <a:xfrm>
            <a:off x="1507882" y="5031943"/>
            <a:ext cx="609353" cy="609353"/>
          </a:xfrm>
          <a:prstGeom prst="rect">
            <a:avLst/>
          </a:prstGeom>
          <a:ln w="12700">
            <a:miter lim="400000"/>
          </a:ln>
        </p:spPr>
      </p:pic>
      <p:sp>
        <p:nvSpPr>
          <p:cNvPr id="336" name="Shape 336"/>
          <p:cNvSpPr/>
          <p:nvPr/>
        </p:nvSpPr>
        <p:spPr>
          <a:xfrm>
            <a:off x="2132269" y="5057219"/>
            <a:ext cx="237286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routes</a:t>
            </a:r>
          </a:p>
        </p:txBody>
      </p:sp>
      <p:sp>
        <p:nvSpPr>
          <p:cNvPr id="337" name="Shape 337"/>
          <p:cNvSpPr/>
          <p:nvPr/>
        </p:nvSpPr>
        <p:spPr>
          <a:xfrm>
            <a:off x="4624368" y="53366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38" name="server-icon-3703.png"/>
          <p:cNvPicPr>
            <a:picLocks noChangeAspect="1"/>
          </p:cNvPicPr>
          <p:nvPr/>
        </p:nvPicPr>
        <p:blipFill>
          <a:blip r:embed="rId3">
            <a:extLst/>
          </a:blip>
          <a:stretch>
            <a:fillRect/>
          </a:stretch>
        </p:blipFill>
        <p:spPr>
          <a:xfrm>
            <a:off x="1190509" y="5666943"/>
            <a:ext cx="609353" cy="609353"/>
          </a:xfrm>
          <a:prstGeom prst="rect">
            <a:avLst/>
          </a:prstGeom>
          <a:ln w="12700">
            <a:miter lim="400000"/>
          </a:ln>
        </p:spPr>
      </p:pic>
      <p:sp>
        <p:nvSpPr>
          <p:cNvPr id="339" name="Shape 339"/>
          <p:cNvSpPr/>
          <p:nvPr/>
        </p:nvSpPr>
        <p:spPr>
          <a:xfrm>
            <a:off x="1814896" y="5692219"/>
            <a:ext cx="26902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View templates</a:t>
            </a:r>
          </a:p>
        </p:txBody>
      </p:sp>
      <p:sp>
        <p:nvSpPr>
          <p:cNvPr id="340" name="Shape 340"/>
          <p:cNvSpPr/>
          <p:nvPr/>
        </p:nvSpPr>
        <p:spPr>
          <a:xfrm flipV="1">
            <a:off x="4624367" y="5801757"/>
            <a:ext cx="956215" cy="169863"/>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1" name="server-icon-3703.png"/>
          <p:cNvPicPr>
            <a:picLocks noChangeAspect="1"/>
          </p:cNvPicPr>
          <p:nvPr/>
        </p:nvPicPr>
        <p:blipFill>
          <a:blip r:embed="rId3">
            <a:extLst/>
          </a:blip>
          <a:stretch>
            <a:fillRect/>
          </a:stretch>
        </p:blipFill>
        <p:spPr>
          <a:xfrm>
            <a:off x="1614181" y="6784544"/>
            <a:ext cx="609353" cy="609352"/>
          </a:xfrm>
          <a:prstGeom prst="rect">
            <a:avLst/>
          </a:prstGeom>
          <a:ln w="12700">
            <a:miter lim="400000"/>
          </a:ln>
        </p:spPr>
      </p:pic>
      <p:sp>
        <p:nvSpPr>
          <p:cNvPr id="342" name="Shape 342"/>
          <p:cNvSpPr/>
          <p:nvPr/>
        </p:nvSpPr>
        <p:spPr>
          <a:xfrm>
            <a:off x="2238568" y="6809819"/>
            <a:ext cx="22665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Express app</a:t>
            </a:r>
          </a:p>
        </p:txBody>
      </p:sp>
      <p:sp>
        <p:nvSpPr>
          <p:cNvPr id="343" name="Shape 343"/>
          <p:cNvSpPr/>
          <p:nvPr/>
        </p:nvSpPr>
        <p:spPr>
          <a:xfrm>
            <a:off x="4624368" y="70892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4" name="server-icon-3703.png"/>
          <p:cNvPicPr>
            <a:picLocks noChangeAspect="1"/>
          </p:cNvPicPr>
          <p:nvPr/>
        </p:nvPicPr>
        <p:blipFill>
          <a:blip r:embed="rId3">
            <a:extLst/>
          </a:blip>
          <a:stretch>
            <a:fillRect/>
          </a:stretch>
        </p:blipFill>
        <p:spPr>
          <a:xfrm>
            <a:off x="1691905" y="7394144"/>
            <a:ext cx="609353" cy="609352"/>
          </a:xfrm>
          <a:prstGeom prst="rect">
            <a:avLst/>
          </a:prstGeom>
          <a:ln w="12700">
            <a:miter lim="400000"/>
          </a:ln>
        </p:spPr>
      </p:pic>
      <p:sp>
        <p:nvSpPr>
          <p:cNvPr id="345" name="Shape 345"/>
          <p:cNvSpPr/>
          <p:nvPr/>
        </p:nvSpPr>
        <p:spPr>
          <a:xfrm>
            <a:off x="2316292" y="7419419"/>
            <a:ext cx="21888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deps</a:t>
            </a:r>
          </a:p>
        </p:txBody>
      </p:sp>
      <p:sp>
        <p:nvSpPr>
          <p:cNvPr id="346" name="Shape 346"/>
          <p:cNvSpPr/>
          <p:nvPr/>
        </p:nvSpPr>
        <p:spPr>
          <a:xfrm flipV="1">
            <a:off x="4624367" y="7528957"/>
            <a:ext cx="956215" cy="169863"/>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7" name=""/>
          <p:cNvPicPr>
            <a:picLocks noChangeAspect="0"/>
          </p:cNvPicPr>
          <p:nvPr/>
        </p:nvPicPr>
        <p:blipFill>
          <a:blip r:embed="rId6">
            <a:extLst/>
          </a:blip>
          <a:stretch>
            <a:fillRect/>
          </a:stretch>
        </p:blipFill>
        <p:spPr>
          <a:xfrm>
            <a:off x="1471767" y="4972086"/>
            <a:ext cx="3078957" cy="744291"/>
          </a:xfrm>
          <a:prstGeom prst="rect">
            <a:avLst/>
          </a:prstGeom>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0" name="pasted-image.tiff"/>
          <p:cNvPicPr>
            <a:picLocks noChangeAspect="1"/>
          </p:cNvPicPr>
          <p:nvPr/>
        </p:nvPicPr>
        <p:blipFill>
          <a:blip r:embed="rId2">
            <a:extLst/>
          </a:blip>
          <a:stretch>
            <a:fillRect/>
          </a:stretch>
        </p:blipFill>
        <p:spPr>
          <a:xfrm>
            <a:off x="3933796" y="1880096"/>
            <a:ext cx="5137208" cy="5993408"/>
          </a:xfrm>
          <a:prstGeom prst="rect">
            <a:avLst/>
          </a:prstGeom>
          <a:ln w="12700">
            <a:miter lim="400000"/>
          </a:ln>
        </p:spPr>
      </p:pic>
      <p:sp>
        <p:nvSpPr>
          <p:cNvPr id="351" name="Shape 351"/>
          <p:cNvSpPr/>
          <p:nvPr/>
        </p:nvSpPr>
        <p:spPr>
          <a:xfrm>
            <a:off x="676147" y="8432303"/>
            <a:ext cx="1165250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https://github.com/MediaComem/comem-geoinf-2016-mongodb-gis</a:t>
            </a:r>
          </a:p>
        </p:txBody>
      </p:sp>
      <p:sp>
        <p:nvSpPr>
          <p:cNvPr id="352" name="Shape 352"/>
          <p:cNvSpPr/>
          <p:nvPr/>
        </p:nvSpPr>
        <p:spPr>
          <a:xfrm>
            <a:off x="2658300" y="762496"/>
            <a:ext cx="76882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4" invalidUrl="" action="" tgtFrame="" tooltip="" history="1" highlightClick="0" endSnd="0"/>
              </a:defRPr>
            </a:lvl1pPr>
          </a:lstStyle>
          <a:p>
            <a:pPr>
              <a:defRPr u="none"/>
            </a:pPr>
            <a:r>
              <a:rPr u="sng">
                <a:hlinkClick r:id="rId4" invalidUrl="" action="" tgtFrame="" tooltip="" history="1" highlightClick="0" endSnd="0"/>
              </a:rPr>
              <a:t>http://stark-mountain-72407.herokuapp.com/</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xfrm>
            <a:off x="952500" y="203200"/>
            <a:ext cx="11099800" cy="1546474"/>
          </a:xfrm>
          <a:prstGeom prst="rect">
            <a:avLst/>
          </a:prstGeom>
        </p:spPr>
        <p:txBody>
          <a:bodyPr/>
          <a:lstStyle>
            <a:lvl1pPr defTabSz="490727">
              <a:defRPr sz="6719"/>
            </a:lvl1pPr>
          </a:lstStyle>
          <a:p>
            <a:pPr/>
            <a:r>
              <a:t>Structural Variety in Big Data</a:t>
            </a:r>
          </a:p>
        </p:txBody>
      </p:sp>
      <p:sp>
        <p:nvSpPr>
          <p:cNvPr id="132" name="Shape 132"/>
          <p:cNvSpPr/>
          <p:nvPr/>
        </p:nvSpPr>
        <p:spPr>
          <a:xfrm>
            <a:off x="392510" y="4406872"/>
            <a:ext cx="8591697" cy="48006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However, there's more data (and Big Data):</a:t>
            </a:r>
          </a:p>
          <a:p>
            <a:pPr marL="228600" indent="-228600" algn="l">
              <a:buSzPct val="100000"/>
              <a:buChar char="•"/>
              <a:defRPr sz="3100"/>
            </a:pPr>
            <a:r>
              <a:t> Stock trading: 1D sequences, i.e. </a:t>
            </a:r>
            <a:r>
              <a:rPr b="1">
                <a:latin typeface="Helvetica"/>
                <a:ea typeface="Helvetica"/>
                <a:cs typeface="Helvetica"/>
                <a:sym typeface="Helvetica"/>
              </a:rPr>
              <a:t>arrays</a:t>
            </a:r>
          </a:p>
          <a:p>
            <a:pPr marL="228600" indent="-228600" algn="l">
              <a:buSzPct val="100000"/>
              <a:buChar char="•"/>
              <a:defRPr sz="3100"/>
            </a:pPr>
            <a:r>
              <a:t> Social networks: large, homogeneous </a:t>
            </a:r>
            <a:r>
              <a:rPr b="1">
                <a:latin typeface="Helvetica"/>
                <a:ea typeface="Helvetica"/>
                <a:cs typeface="Helvetica"/>
                <a:sym typeface="Helvetica"/>
              </a:rPr>
              <a:t>graphs</a:t>
            </a:r>
          </a:p>
          <a:p>
            <a:pPr marL="228600" indent="-228600" algn="l">
              <a:buSzPct val="100000"/>
              <a:buChar char="•"/>
              <a:defRPr sz="3100"/>
            </a:pPr>
            <a:r>
              <a:t> Ontologies: small, heterogeneous </a:t>
            </a:r>
            <a:r>
              <a:rPr b="1">
                <a:latin typeface="Helvetica"/>
                <a:ea typeface="Helvetica"/>
                <a:cs typeface="Helvetica"/>
                <a:sym typeface="Helvetica"/>
              </a:rPr>
              <a:t>graphs</a:t>
            </a:r>
          </a:p>
          <a:p>
            <a:pPr marL="228600" indent="-228600" algn="l">
              <a:buSzPct val="100000"/>
              <a:buChar char="•"/>
              <a:defRPr sz="3100"/>
            </a:pPr>
            <a:r>
              <a:t> Climate modelling: 4D/5D </a:t>
            </a:r>
            <a:r>
              <a:rPr b="1">
                <a:latin typeface="Helvetica"/>
                <a:ea typeface="Helvetica"/>
                <a:cs typeface="Helvetica"/>
                <a:sym typeface="Helvetica"/>
              </a:rPr>
              <a:t>arrays</a:t>
            </a:r>
          </a:p>
          <a:p>
            <a:pPr marL="228600" indent="-228600" algn="l">
              <a:buSzPct val="100000"/>
              <a:buChar char="•"/>
              <a:defRPr sz="3100"/>
            </a:pPr>
            <a:r>
              <a:t> Satellite imagery: 2D/3D </a:t>
            </a:r>
            <a:r>
              <a:rPr b="1">
                <a:latin typeface="Helvetica"/>
                <a:ea typeface="Helvetica"/>
                <a:cs typeface="Helvetica"/>
                <a:sym typeface="Helvetica"/>
              </a:rPr>
              <a:t>arrays</a:t>
            </a:r>
            <a:endParaRPr b="1">
              <a:latin typeface="Helvetica"/>
              <a:ea typeface="Helvetica"/>
              <a:cs typeface="Helvetica"/>
              <a:sym typeface="Helvetica"/>
            </a:endParaRPr>
          </a:p>
          <a:p>
            <a:pPr marL="228600" indent="-228600" algn="l">
              <a:buSzPct val="100000"/>
              <a:buChar char="•"/>
              <a:defRPr sz="3100"/>
            </a:pPr>
            <a:r>
              <a:rPr b="1">
                <a:latin typeface="Helvetica"/>
                <a:ea typeface="Helvetica"/>
                <a:cs typeface="Helvetica"/>
                <a:sym typeface="Helvetica"/>
              </a:rPr>
              <a:t> </a:t>
            </a:r>
            <a:r>
              <a:t>Genome: long string </a:t>
            </a:r>
            <a:r>
              <a:rPr b="1">
                <a:latin typeface="Helvetica"/>
                <a:ea typeface="Helvetica"/>
                <a:cs typeface="Helvetica"/>
                <a:sym typeface="Helvetica"/>
              </a:rPr>
              <a:t>arrays</a:t>
            </a:r>
          </a:p>
          <a:p>
            <a:pPr marL="228600" indent="-228600" algn="l">
              <a:buSzPct val="100000"/>
              <a:buChar char="•"/>
              <a:defRPr sz="3100"/>
            </a:pPr>
            <a:r>
              <a:t> Particle physics: </a:t>
            </a:r>
            <a:r>
              <a:rPr b="1">
                <a:latin typeface="Helvetica"/>
                <a:ea typeface="Helvetica"/>
                <a:cs typeface="Helvetica"/>
                <a:sym typeface="Helvetica"/>
              </a:rPr>
              <a:t>sets</a:t>
            </a:r>
            <a:r>
              <a:t> of events</a:t>
            </a:r>
          </a:p>
          <a:p>
            <a:pPr marL="228600" indent="-228600" algn="l">
              <a:buSzPct val="100000"/>
              <a:buChar char="•"/>
              <a:defRPr sz="3100"/>
            </a:pPr>
            <a:r>
              <a:t> Bio taxonomies: </a:t>
            </a:r>
            <a:r>
              <a:rPr b="1">
                <a:latin typeface="Helvetica"/>
                <a:ea typeface="Helvetica"/>
                <a:cs typeface="Helvetica"/>
                <a:sym typeface="Helvetica"/>
              </a:rPr>
              <a:t>hierarchies</a:t>
            </a:r>
            <a:r>
              <a:t> (e.g. XML)</a:t>
            </a:r>
          </a:p>
          <a:p>
            <a:pPr marL="228600" indent="-228600" algn="l">
              <a:buSzPct val="100000"/>
              <a:buChar char="•"/>
              <a:defRPr sz="3100"/>
            </a:pPr>
            <a:r>
              <a:t> Documents: </a:t>
            </a:r>
            <a:r>
              <a:rPr b="1">
                <a:latin typeface="Helvetica"/>
                <a:ea typeface="Helvetica"/>
                <a:cs typeface="Helvetica"/>
                <a:sym typeface="Helvetica"/>
              </a:rPr>
              <a:t>key/value</a:t>
            </a:r>
            <a:r>
              <a:t> stores</a:t>
            </a:r>
          </a:p>
        </p:txBody>
      </p:sp>
      <p:sp>
        <p:nvSpPr>
          <p:cNvPr id="133" name="Shape 133"/>
          <p:cNvSpPr/>
          <p:nvPr/>
        </p:nvSpPr>
        <p:spPr>
          <a:xfrm>
            <a:off x="2149171" y="2322622"/>
            <a:ext cx="4716515" cy="1511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Historically, SQL favored:</a:t>
            </a:r>
          </a:p>
          <a:p>
            <a:pPr marL="228600" indent="-228600" algn="l">
              <a:buSzPct val="100000"/>
              <a:buChar char="•"/>
              <a:defRPr sz="3100"/>
            </a:pPr>
            <a:r>
              <a:t> Business data = money</a:t>
            </a:r>
          </a:p>
          <a:p>
            <a:pPr marL="228600" indent="-228600" algn="l">
              <a:buSzPct val="100000"/>
              <a:buChar char="•"/>
              <a:defRPr sz="3100"/>
            </a:pPr>
            <a:r>
              <a:t> In-house operation</a:t>
            </a:r>
          </a:p>
        </p:txBody>
      </p:sp>
      <p:sp>
        <p:nvSpPr>
          <p:cNvPr id="134" name="Shape 134"/>
          <p:cNvSpPr/>
          <p:nvPr/>
        </p:nvSpPr>
        <p:spPr>
          <a:xfrm>
            <a:off x="6888465" y="2490897"/>
            <a:ext cx="3967164" cy="117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49" y="0"/>
                </a:moveTo>
                <a:cubicBezTo>
                  <a:pt x="2712" y="0"/>
                  <a:pt x="2440" y="920"/>
                  <a:pt x="2440" y="2058"/>
                </a:cubicBezTo>
                <a:lnTo>
                  <a:pt x="2440" y="7334"/>
                </a:lnTo>
                <a:lnTo>
                  <a:pt x="0" y="11449"/>
                </a:lnTo>
                <a:lnTo>
                  <a:pt x="2440" y="15572"/>
                </a:lnTo>
                <a:lnTo>
                  <a:pt x="2440" y="19542"/>
                </a:lnTo>
                <a:cubicBezTo>
                  <a:pt x="2440" y="20680"/>
                  <a:pt x="2712" y="21600"/>
                  <a:pt x="3049" y="21600"/>
                </a:cubicBezTo>
                <a:lnTo>
                  <a:pt x="20988" y="21600"/>
                </a:lnTo>
                <a:cubicBezTo>
                  <a:pt x="21325" y="21600"/>
                  <a:pt x="21600" y="20680"/>
                  <a:pt x="21600" y="19542"/>
                </a:cubicBezTo>
                <a:lnTo>
                  <a:pt x="21600" y="2058"/>
                </a:lnTo>
                <a:cubicBezTo>
                  <a:pt x="21600" y="920"/>
                  <a:pt x="21325" y="0"/>
                  <a:pt x="20988" y="0"/>
                </a:cubicBezTo>
                <a:lnTo>
                  <a:pt x="3049"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rPr b="1">
                <a:latin typeface="Helvetica"/>
                <a:ea typeface="Helvetica"/>
                <a:cs typeface="Helvetica"/>
                <a:sym typeface="Helvetica"/>
              </a:rPr>
              <a:t>Tabular</a:t>
            </a:r>
            <a:r>
              <a:t> &amp; </a:t>
            </a:r>
            <a:r>
              <a:rPr b="1">
                <a:latin typeface="Helvetica"/>
                <a:ea typeface="Helvetica"/>
                <a:cs typeface="Helvetica"/>
                <a:sym typeface="Helvetica"/>
              </a:rPr>
              <a:t>relational</a:t>
            </a:r>
            <a:r>
              <a:t> data: customers, stock items, transactions, etc.</a:t>
            </a:r>
          </a:p>
        </p:txBody>
      </p:sp>
      <p:pic>
        <p:nvPicPr>
          <p:cNvPr id="135" name="pasted-image.tiff"/>
          <p:cNvPicPr>
            <a:picLocks noChangeAspect="1"/>
          </p:cNvPicPr>
          <p:nvPr/>
        </p:nvPicPr>
        <p:blipFill>
          <a:blip r:embed="rId2">
            <a:extLst/>
          </a:blip>
          <a:stretch>
            <a:fillRect/>
          </a:stretch>
        </p:blipFill>
        <p:spPr>
          <a:xfrm>
            <a:off x="8460258" y="6164039"/>
            <a:ext cx="4152032" cy="2922812"/>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952500" y="203200"/>
            <a:ext cx="11099800" cy="1546474"/>
          </a:xfrm>
          <a:prstGeom prst="rect">
            <a:avLst/>
          </a:prstGeom>
        </p:spPr>
        <p:txBody>
          <a:bodyPr/>
          <a:lstStyle/>
          <a:p>
            <a:pPr/>
            <a:r>
              <a:t>What is NoSQL?</a:t>
            </a:r>
          </a:p>
        </p:txBody>
      </p:sp>
      <p:sp>
        <p:nvSpPr>
          <p:cNvPr id="138" name="Shape 138"/>
          <p:cNvSpPr/>
          <p:nvPr/>
        </p:nvSpPr>
        <p:spPr>
          <a:xfrm>
            <a:off x="3218284" y="2317749"/>
            <a:ext cx="6568232" cy="661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Modern web-scale databases</a:t>
            </a:r>
          </a:p>
          <a:p>
            <a:pPr/>
          </a:p>
          <a:p>
            <a:pPr>
              <a:defRPr sz="2600"/>
            </a:pPr>
            <a:r>
              <a:t>non-relational</a:t>
            </a:r>
          </a:p>
          <a:p>
            <a:pPr>
              <a:defRPr sz="2600"/>
            </a:pPr>
            <a:r>
              <a:t>distributed</a:t>
            </a:r>
          </a:p>
          <a:p>
            <a:pPr>
              <a:defRPr sz="2600"/>
            </a:pPr>
            <a:r>
              <a:t>open-source</a:t>
            </a:r>
          </a:p>
          <a:p>
            <a:pPr>
              <a:defRPr sz="2600"/>
            </a:pPr>
            <a:r>
              <a:t>horizontally scalable</a:t>
            </a:r>
          </a:p>
          <a:p>
            <a:pPr>
              <a:defRPr sz="2600"/>
            </a:pPr>
          </a:p>
          <a:p>
            <a:pPr>
              <a:defRPr sz="2600"/>
            </a:pPr>
            <a:r>
              <a:t>schema-free</a:t>
            </a:r>
          </a:p>
          <a:p>
            <a:pPr>
              <a:defRPr sz="2600"/>
            </a:pPr>
            <a:r>
              <a:t>easy replication support</a:t>
            </a:r>
          </a:p>
          <a:p>
            <a:pPr>
              <a:defRPr sz="2600"/>
            </a:pPr>
            <a:r>
              <a:t>simple API</a:t>
            </a:r>
          </a:p>
          <a:p>
            <a:pPr>
              <a:defRPr sz="2600"/>
            </a:pPr>
            <a:r>
              <a:t>eventually consistent / BASE (not ACID)</a:t>
            </a:r>
          </a:p>
          <a:p>
            <a:pPr>
              <a:defRPr sz="2600"/>
            </a:pPr>
            <a:r>
              <a:t>a huge amount of data</a:t>
            </a:r>
          </a:p>
          <a:p>
            <a:pPr>
              <a:defRPr sz="2600"/>
            </a:pPr>
            <a:r>
              <a:t>structural variety</a:t>
            </a:r>
          </a:p>
          <a:p>
            <a:pPr/>
          </a:p>
          <a:p>
            <a:pPr/>
            <a:r>
              <a:rPr u="sng">
                <a:hlinkClick r:id="rId2" invalidUrl="" action="" tgtFrame="" tooltip="" history="1" highlightClick="0" endSnd="0"/>
              </a:rPr>
              <a:t>http://nosql-database.org</a:t>
            </a:r>
          </a:p>
        </p:txBody>
      </p:sp>
      <p:sp>
        <p:nvSpPr>
          <p:cNvPr id="139" name="Shape 139"/>
          <p:cNvSpPr/>
          <p:nvPr/>
        </p:nvSpPr>
        <p:spPr>
          <a:xfrm>
            <a:off x="8224043" y="3297634"/>
            <a:ext cx="4060032" cy="1862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78" y="0"/>
                </a:moveTo>
                <a:cubicBezTo>
                  <a:pt x="2739" y="0"/>
                  <a:pt x="2462" y="603"/>
                  <a:pt x="2462" y="1344"/>
                </a:cubicBezTo>
                <a:lnTo>
                  <a:pt x="2462" y="10731"/>
                </a:lnTo>
                <a:lnTo>
                  <a:pt x="0" y="13414"/>
                </a:lnTo>
                <a:lnTo>
                  <a:pt x="2462" y="16096"/>
                </a:lnTo>
                <a:lnTo>
                  <a:pt x="2462" y="20256"/>
                </a:lnTo>
                <a:cubicBezTo>
                  <a:pt x="2462" y="20997"/>
                  <a:pt x="2739" y="21600"/>
                  <a:pt x="3078" y="21600"/>
                </a:cubicBezTo>
                <a:lnTo>
                  <a:pt x="20983" y="21600"/>
                </a:lnTo>
                <a:cubicBezTo>
                  <a:pt x="21323" y="21600"/>
                  <a:pt x="21600" y="20997"/>
                  <a:pt x="21600" y="20256"/>
                </a:cubicBezTo>
                <a:lnTo>
                  <a:pt x="21600" y="1344"/>
                </a:lnTo>
                <a:cubicBezTo>
                  <a:pt x="21600" y="603"/>
                  <a:pt x="21323" y="0"/>
                  <a:pt x="20983" y="0"/>
                </a:cubicBezTo>
                <a:lnTo>
                  <a:pt x="3078"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NoSQL databases are </a:t>
            </a:r>
            <a:r>
              <a:rPr b="1">
                <a:latin typeface="Helvetica"/>
                <a:ea typeface="Helvetica"/>
                <a:cs typeface="Helvetica"/>
                <a:sym typeface="Helvetica"/>
              </a:rPr>
              <a:t>next-generation databases</a:t>
            </a:r>
            <a:r>
              <a:t> addressing </a:t>
            </a:r>
            <a:r>
              <a:rPr b="1">
                <a:latin typeface="Helvetica"/>
                <a:ea typeface="Helvetica"/>
                <a:cs typeface="Helvetica"/>
                <a:sym typeface="Helvetica"/>
              </a:rPr>
              <a:t>some of these points</a:t>
            </a:r>
            <a:r>
              <a:t>.</a:t>
            </a:r>
          </a:p>
        </p:txBody>
      </p:sp>
      <p:sp>
        <p:nvSpPr>
          <p:cNvPr id="140" name="Shape 140"/>
          <p:cNvSpPr/>
          <p:nvPr/>
        </p:nvSpPr>
        <p:spPr>
          <a:xfrm>
            <a:off x="9167812" y="5861694"/>
            <a:ext cx="3579813" cy="987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77" y="0"/>
                </a:moveTo>
                <a:cubicBezTo>
                  <a:pt x="2737" y="0"/>
                  <a:pt x="2462" y="998"/>
                  <a:pt x="2462" y="2230"/>
                </a:cubicBezTo>
                <a:lnTo>
                  <a:pt x="2462" y="3532"/>
                </a:lnTo>
                <a:lnTo>
                  <a:pt x="0" y="7993"/>
                </a:lnTo>
                <a:lnTo>
                  <a:pt x="2462" y="12453"/>
                </a:lnTo>
                <a:lnTo>
                  <a:pt x="2462" y="19370"/>
                </a:lnTo>
                <a:cubicBezTo>
                  <a:pt x="2462" y="20602"/>
                  <a:pt x="2737" y="21600"/>
                  <a:pt x="3077" y="21600"/>
                </a:cubicBezTo>
                <a:lnTo>
                  <a:pt x="20985" y="21600"/>
                </a:lnTo>
                <a:cubicBezTo>
                  <a:pt x="21325" y="21600"/>
                  <a:pt x="21600" y="20602"/>
                  <a:pt x="21600" y="19370"/>
                </a:cubicBezTo>
                <a:lnTo>
                  <a:pt x="21600" y="2230"/>
                </a:lnTo>
                <a:cubicBezTo>
                  <a:pt x="21600" y="998"/>
                  <a:pt x="21325" y="0"/>
                  <a:pt x="20985" y="0"/>
                </a:cubicBezTo>
                <a:lnTo>
                  <a:pt x="3077"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And often some of these points as well.</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203200"/>
            <a:ext cx="11099800" cy="1546474"/>
          </a:xfrm>
          <a:prstGeom prst="rect">
            <a:avLst/>
          </a:prstGeom>
        </p:spPr>
        <p:txBody>
          <a:bodyPr/>
          <a:lstStyle/>
          <a:p>
            <a:pPr/>
            <a:r>
              <a:t>NoSQL is </a:t>
            </a:r>
            <a:r>
              <a:rPr i="1"/>
              <a:t>Fast</a:t>
            </a:r>
          </a:p>
        </p:txBody>
      </p:sp>
      <p:sp>
        <p:nvSpPr>
          <p:cNvPr id="143" name="Shape 143"/>
          <p:cNvSpPr/>
          <p:nvPr/>
        </p:nvSpPr>
        <p:spPr>
          <a:xfrm>
            <a:off x="1889100" y="4181090"/>
            <a:ext cx="3143300" cy="2383483"/>
          </a:xfrm>
          <a:prstGeom prst="rect">
            <a:avLst/>
          </a:prstGeom>
          <a:solidFill>
            <a:srgbClr val="CEFDD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MySQL:</a:t>
            </a:r>
          </a:p>
          <a:p>
            <a:pPr>
              <a:defRPr sz="2400"/>
            </a:pPr>
            <a:r>
              <a:t>Writes: </a:t>
            </a:r>
            <a:r>
              <a:rPr b="1">
                <a:latin typeface="Helvetica"/>
                <a:ea typeface="Helvetica"/>
                <a:cs typeface="Helvetica"/>
                <a:sym typeface="Helvetica"/>
              </a:rPr>
              <a:t>300ms</a:t>
            </a:r>
            <a:r>
              <a:t> avg</a:t>
            </a:r>
          </a:p>
          <a:p>
            <a:pPr>
              <a:defRPr sz="2400"/>
            </a:pPr>
            <a:r>
              <a:t>Reads: 350ms avg</a:t>
            </a:r>
          </a:p>
        </p:txBody>
      </p:sp>
      <p:sp>
        <p:nvSpPr>
          <p:cNvPr id="144" name="Shape 144"/>
          <p:cNvSpPr/>
          <p:nvPr/>
        </p:nvSpPr>
        <p:spPr>
          <a:xfrm>
            <a:off x="7972400" y="4181090"/>
            <a:ext cx="3143300" cy="2383483"/>
          </a:xfrm>
          <a:prstGeom prst="rect">
            <a:avLst/>
          </a:prstGeom>
          <a:solidFill>
            <a:srgbClr val="CB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Cassandra:</a:t>
            </a:r>
          </a:p>
          <a:p>
            <a:pPr>
              <a:defRPr sz="2400"/>
            </a:pPr>
            <a:r>
              <a:t>Writes: </a:t>
            </a:r>
            <a:r>
              <a:rPr b="1">
                <a:latin typeface="Helvetica"/>
                <a:ea typeface="Helvetica"/>
                <a:cs typeface="Helvetica"/>
                <a:sym typeface="Helvetica"/>
              </a:rPr>
              <a:t>0.12ms</a:t>
            </a:r>
            <a:r>
              <a:t> avg</a:t>
            </a:r>
          </a:p>
          <a:p>
            <a:pPr>
              <a:defRPr sz="2400"/>
            </a:pPr>
            <a:r>
              <a:t>Reads: 15ms avg</a:t>
            </a:r>
          </a:p>
        </p:txBody>
      </p:sp>
      <p:sp>
        <p:nvSpPr>
          <p:cNvPr id="145" name="Shape 145"/>
          <p:cNvSpPr/>
          <p:nvPr/>
        </p:nvSpPr>
        <p:spPr>
          <a:xfrm>
            <a:off x="4502607" y="3189027"/>
            <a:ext cx="399958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 &gt;50GB of data:</a:t>
            </a:r>
          </a:p>
        </p:txBody>
      </p:sp>
      <p:pic>
        <p:nvPicPr>
          <p:cNvPr id="146" name="pasted-image.tiff"/>
          <p:cNvPicPr>
            <a:picLocks noChangeAspect="1"/>
          </p:cNvPicPr>
          <p:nvPr/>
        </p:nvPicPr>
        <p:blipFill>
          <a:blip r:embed="rId2">
            <a:extLst/>
          </a:blip>
          <a:stretch>
            <a:fillRect/>
          </a:stretch>
        </p:blipFill>
        <p:spPr>
          <a:xfrm>
            <a:off x="5357651" y="4228083"/>
            <a:ext cx="2289498" cy="2289498"/>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nvSpPr>
        <p:spPr>
          <a:xfrm>
            <a:off x="2257292" y="3809993"/>
            <a:ext cx="3112695" cy="2286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a:t>
            </a:r>
            <a:r>
              <a:rPr b="1">
                <a:solidFill>
                  <a:srgbClr val="0069E3"/>
                </a:solidFill>
                <a:latin typeface="Helvetica"/>
                <a:ea typeface="Helvetica"/>
                <a:cs typeface="Helvetica"/>
                <a:sym typeface="Helvetica"/>
              </a:rPr>
              <a:t>A</a:t>
            </a:r>
            <a:r>
              <a:t>tomicity</a:t>
            </a:r>
          </a:p>
          <a:p>
            <a:pPr algn="l"/>
            <a:r>
              <a:t> </a:t>
            </a:r>
            <a:r>
              <a:rPr b="1">
                <a:solidFill>
                  <a:srgbClr val="0069E3"/>
                </a:solidFill>
                <a:latin typeface="Helvetica"/>
                <a:ea typeface="Helvetica"/>
                <a:cs typeface="Helvetica"/>
                <a:sym typeface="Helvetica"/>
              </a:rPr>
              <a:t>C</a:t>
            </a:r>
            <a:r>
              <a:t>onsistency</a:t>
            </a:r>
          </a:p>
          <a:p>
            <a:pPr algn="l"/>
            <a:r>
              <a:t> </a:t>
            </a:r>
            <a:r>
              <a:rPr b="1">
                <a:solidFill>
                  <a:srgbClr val="0069E3"/>
                </a:solidFill>
                <a:latin typeface="Helvetica"/>
                <a:ea typeface="Helvetica"/>
                <a:cs typeface="Helvetica"/>
                <a:sym typeface="Helvetica"/>
              </a:rPr>
              <a:t>I</a:t>
            </a:r>
            <a:r>
              <a:t>solation</a:t>
            </a:r>
          </a:p>
          <a:p>
            <a:pPr algn="l"/>
            <a:r>
              <a:t> </a:t>
            </a:r>
            <a:r>
              <a:rPr b="1">
                <a:solidFill>
                  <a:srgbClr val="0069E3"/>
                </a:solidFill>
                <a:latin typeface="Helvetica"/>
                <a:ea typeface="Helvetica"/>
                <a:cs typeface="Helvetica"/>
                <a:sym typeface="Helvetica"/>
              </a:rPr>
              <a:t>D</a:t>
            </a:r>
            <a:r>
              <a:t>urability</a:t>
            </a:r>
          </a:p>
        </p:txBody>
      </p:sp>
      <p:sp>
        <p:nvSpPr>
          <p:cNvPr id="149" name="Shape 149"/>
          <p:cNvSpPr/>
          <p:nvPr/>
        </p:nvSpPr>
        <p:spPr>
          <a:xfrm>
            <a:off x="7273183" y="4083046"/>
            <a:ext cx="4662980" cy="173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b="1">
                <a:solidFill>
                  <a:srgbClr val="009300"/>
                </a:solidFill>
                <a:latin typeface="Helvetica"/>
                <a:ea typeface="Helvetica"/>
                <a:cs typeface="Helvetica"/>
                <a:sym typeface="Helvetica"/>
              </a:rPr>
              <a:t>B</a:t>
            </a:r>
            <a:r>
              <a:t>asically </a:t>
            </a:r>
            <a:r>
              <a:rPr b="1">
                <a:solidFill>
                  <a:srgbClr val="009300"/>
                </a:solidFill>
                <a:latin typeface="Helvetica"/>
                <a:ea typeface="Helvetica"/>
                <a:cs typeface="Helvetica"/>
                <a:sym typeface="Helvetica"/>
              </a:rPr>
              <a:t>A</a:t>
            </a:r>
            <a:r>
              <a:t>vailable</a:t>
            </a:r>
          </a:p>
          <a:p>
            <a:pPr algn="l"/>
            <a:r>
              <a:rPr b="1">
                <a:solidFill>
                  <a:srgbClr val="009300"/>
                </a:solidFill>
                <a:latin typeface="Helvetica"/>
                <a:ea typeface="Helvetica"/>
                <a:cs typeface="Helvetica"/>
                <a:sym typeface="Helvetica"/>
              </a:rPr>
              <a:t>S</a:t>
            </a:r>
            <a:r>
              <a:t>oft state</a:t>
            </a:r>
          </a:p>
          <a:p>
            <a:pPr algn="l"/>
            <a:r>
              <a:rPr b="1">
                <a:solidFill>
                  <a:srgbClr val="009300"/>
                </a:solidFill>
                <a:latin typeface="Helvetica"/>
                <a:ea typeface="Helvetica"/>
                <a:cs typeface="Helvetica"/>
                <a:sym typeface="Helvetica"/>
              </a:rPr>
              <a:t>E</a:t>
            </a:r>
            <a:r>
              <a:t>ventually consistent</a:t>
            </a:r>
          </a:p>
        </p:txBody>
      </p:sp>
      <p:sp>
        <p:nvSpPr>
          <p:cNvPr id="150" name="Shape 150"/>
          <p:cNvSpPr/>
          <p:nvPr/>
        </p:nvSpPr>
        <p:spPr>
          <a:xfrm>
            <a:off x="1033850" y="6311906"/>
            <a:ext cx="5559579" cy="241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t>Characteristics:</a:t>
            </a:r>
          </a:p>
          <a:p>
            <a:pPr algn="l">
              <a:defRPr sz="2200"/>
            </a:pPr>
          </a:p>
          <a:p>
            <a:pPr marL="228600" indent="-228600" algn="l">
              <a:buSzPct val="100000"/>
              <a:buChar char="•"/>
              <a:defRPr sz="2200"/>
            </a:pPr>
            <a:r>
              <a:t> ACID </a:t>
            </a:r>
          </a:p>
          <a:p>
            <a:pPr marL="228600" indent="-228600" algn="l">
              <a:buSzPct val="100000"/>
              <a:buChar char="•"/>
              <a:defRPr sz="2200"/>
            </a:pPr>
            <a:r>
              <a:t> Strong promises,</a:t>
            </a:r>
            <a:br/>
            <a:r>
              <a:t> desirable for many domains (e.g. banks)</a:t>
            </a:r>
          </a:p>
          <a:p>
            <a:pPr marL="228600" indent="-228600" algn="l">
              <a:buSzPct val="100000"/>
              <a:buChar char="•"/>
              <a:defRPr sz="2200"/>
            </a:pPr>
            <a:r>
              <a:t> Computationally expensive,</a:t>
            </a:r>
            <a:br/>
            <a:r>
              <a:t> in particular when distributed</a:t>
            </a:r>
          </a:p>
        </p:txBody>
      </p:sp>
      <p:sp>
        <p:nvSpPr>
          <p:cNvPr id="151" name="Shape 151"/>
          <p:cNvSpPr/>
          <p:nvPr/>
        </p:nvSpPr>
        <p:spPr>
          <a:xfrm>
            <a:off x="7106742" y="6311906"/>
            <a:ext cx="4995862"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Characteristics:</a:t>
            </a:r>
          </a:p>
          <a:p>
            <a:pPr marL="228600" indent="-228600" algn="l">
              <a:buSzPct val="100000"/>
              <a:buChar char="•"/>
              <a:defRPr sz="2200"/>
            </a:pPr>
          </a:p>
          <a:p>
            <a:pPr marL="228600" indent="-228600" algn="l">
              <a:buSzPct val="100000"/>
              <a:buChar char="•"/>
              <a:defRPr sz="2200"/>
            </a:pPr>
            <a:r>
              <a:t> Service availability first</a:t>
            </a:r>
          </a:p>
          <a:p>
            <a:pPr marL="228600" indent="-228600" algn="l">
              <a:buSzPct val="100000"/>
              <a:buChar char="•"/>
              <a:defRPr sz="2200"/>
            </a:pPr>
            <a:r>
              <a:t> Approximate answers OK</a:t>
            </a:r>
            <a:br/>
            <a:r>
              <a:t> (write not guaranteed)</a:t>
            </a:r>
          </a:p>
          <a:p>
            <a:pPr marL="228600" indent="-228600" algn="l">
              <a:buSzPct val="100000"/>
              <a:buChar char="•"/>
              <a:defRPr sz="2200"/>
            </a:pPr>
            <a:r>
              <a:t> No transactions</a:t>
            </a:r>
          </a:p>
          <a:p>
            <a:pPr marL="228600" indent="-228600" algn="l">
              <a:buSzPct val="100000"/>
              <a:buChar char="•"/>
              <a:defRPr sz="2200"/>
            </a:pPr>
            <a:r>
              <a:t> Weak consistency (stale data OK)</a:t>
            </a:r>
          </a:p>
          <a:p>
            <a:pPr marL="228600" indent="-228600" algn="l">
              <a:buSzPct val="100000"/>
              <a:buChar char="•"/>
              <a:defRPr sz="2200"/>
            </a:pPr>
            <a:r>
              <a:t> Simpler &amp; faster</a:t>
            </a:r>
          </a:p>
        </p:txBody>
      </p:sp>
      <p:pic>
        <p:nvPicPr>
          <p:cNvPr id="152" name="pasted-image.png"/>
          <p:cNvPicPr>
            <a:picLocks noChangeAspect="1"/>
          </p:cNvPicPr>
          <p:nvPr/>
        </p:nvPicPr>
        <p:blipFill>
          <a:blip r:embed="rId2">
            <a:extLst/>
          </a:blip>
          <a:srcRect l="0" t="0" r="51006" b="0"/>
          <a:stretch>
            <a:fillRect/>
          </a:stretch>
        </p:blipFill>
        <p:spPr>
          <a:xfrm>
            <a:off x="2880387" y="1066806"/>
            <a:ext cx="1866653" cy="2413001"/>
          </a:xfrm>
          <a:prstGeom prst="rect">
            <a:avLst/>
          </a:prstGeom>
          <a:ln w="12700">
            <a:miter lim="400000"/>
          </a:ln>
        </p:spPr>
      </p:pic>
      <p:pic>
        <p:nvPicPr>
          <p:cNvPr id="153" name="pasted-image.png"/>
          <p:cNvPicPr>
            <a:picLocks noChangeAspect="1"/>
          </p:cNvPicPr>
          <p:nvPr/>
        </p:nvPicPr>
        <p:blipFill>
          <a:blip r:embed="rId2">
            <a:extLst/>
          </a:blip>
          <a:srcRect l="50872" t="0" r="0" b="0"/>
          <a:stretch>
            <a:fillRect/>
          </a:stretch>
        </p:blipFill>
        <p:spPr>
          <a:xfrm>
            <a:off x="8668841" y="1066806"/>
            <a:ext cx="1871763" cy="2413001"/>
          </a:xfrm>
          <a:prstGeom prst="rect">
            <a:avLst/>
          </a:prstGeom>
          <a:ln w="12700">
            <a:miter lim="400000"/>
          </a:ln>
        </p:spPr>
      </p:pic>
      <p:sp>
        <p:nvSpPr>
          <p:cNvPr id="154" name="Shape 154"/>
          <p:cNvSpPr/>
          <p:nvPr/>
        </p:nvSpPr>
        <p:spPr>
          <a:xfrm>
            <a:off x="6153099" y="19494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xfrm>
            <a:off x="952500" y="203200"/>
            <a:ext cx="11099800" cy="1546474"/>
          </a:xfrm>
          <a:prstGeom prst="rect">
            <a:avLst/>
          </a:prstGeom>
        </p:spPr>
        <p:txBody>
          <a:bodyPr/>
          <a:lstStyle/>
          <a:p>
            <a:pPr/>
            <a:r>
              <a:t>Scalability</a:t>
            </a:r>
          </a:p>
        </p:txBody>
      </p:sp>
      <p:pic>
        <p:nvPicPr>
          <p:cNvPr id="157" name="Screen Shot 2016-11-21 at 15.11.22.png"/>
          <p:cNvPicPr>
            <a:picLocks noChangeAspect="1"/>
          </p:cNvPicPr>
          <p:nvPr/>
        </p:nvPicPr>
        <p:blipFill>
          <a:blip r:embed="rId2">
            <a:extLst/>
          </a:blip>
          <a:stretch>
            <a:fillRect/>
          </a:stretch>
        </p:blipFill>
        <p:spPr>
          <a:xfrm>
            <a:off x="1619200" y="4060725"/>
            <a:ext cx="3771901" cy="1968501"/>
          </a:xfrm>
          <a:prstGeom prst="rect">
            <a:avLst/>
          </a:prstGeom>
          <a:ln w="12700">
            <a:miter lim="400000"/>
          </a:ln>
        </p:spPr>
      </p:pic>
      <p:pic>
        <p:nvPicPr>
          <p:cNvPr id="158" name="Screen Shot 2016-11-21 at 15.11.17.png"/>
          <p:cNvPicPr>
            <a:picLocks noChangeAspect="1"/>
          </p:cNvPicPr>
          <p:nvPr/>
        </p:nvPicPr>
        <p:blipFill>
          <a:blip r:embed="rId3">
            <a:extLst/>
          </a:blip>
          <a:stretch>
            <a:fillRect/>
          </a:stretch>
        </p:blipFill>
        <p:spPr>
          <a:xfrm>
            <a:off x="7349678" y="4257575"/>
            <a:ext cx="4292601" cy="1574801"/>
          </a:xfrm>
          <a:prstGeom prst="rect">
            <a:avLst/>
          </a:prstGeom>
          <a:ln w="12700">
            <a:miter lim="400000"/>
          </a:ln>
        </p:spPr>
      </p:pic>
      <p:sp>
        <p:nvSpPr>
          <p:cNvPr id="159" name="Shape 159"/>
          <p:cNvSpPr/>
          <p:nvPr/>
        </p:nvSpPr>
        <p:spPr>
          <a:xfrm>
            <a:off x="7671179" y="2879796"/>
            <a:ext cx="3649600" cy="101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solidFill>
                  <a:srgbClr val="02AF50"/>
                </a:solidFill>
                <a:latin typeface="Helvetica"/>
                <a:ea typeface="Helvetica"/>
                <a:cs typeface="Helvetica"/>
                <a:sym typeface="Helvetica"/>
              </a:rPr>
              <a:t>Horizontal</a:t>
            </a:r>
            <a:r>
              <a:t> scaling</a:t>
            </a:r>
          </a:p>
          <a:p>
            <a:pPr>
              <a:defRPr sz="3000"/>
            </a:pPr>
            <a:r>
              <a:t>over multiple servers</a:t>
            </a:r>
          </a:p>
        </p:txBody>
      </p:sp>
      <p:sp>
        <p:nvSpPr>
          <p:cNvPr id="160" name="Shape 160"/>
          <p:cNvSpPr/>
          <p:nvPr/>
        </p:nvSpPr>
        <p:spPr>
          <a:xfrm>
            <a:off x="1107835" y="2879796"/>
            <a:ext cx="5124832" cy="101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solidFill>
                  <a:srgbClr val="C11A00"/>
                </a:solidFill>
                <a:latin typeface="Helvetica"/>
                <a:ea typeface="Helvetica"/>
                <a:cs typeface="Helvetica"/>
                <a:sym typeface="Helvetica"/>
              </a:rPr>
              <a:t>Vertical</a:t>
            </a:r>
            <a:r>
              <a:t> scaling</a:t>
            </a:r>
          </a:p>
          <a:p>
            <a:pPr>
              <a:defRPr sz="3000"/>
            </a:pPr>
            <a:r>
              <a:t>performance on single server</a:t>
            </a:r>
          </a:p>
        </p:txBody>
      </p:sp>
      <p:sp>
        <p:nvSpPr>
          <p:cNvPr id="161" name="Shape 161"/>
          <p:cNvSpPr/>
          <p:nvPr/>
        </p:nvSpPr>
        <p:spPr>
          <a:xfrm>
            <a:off x="7019859" y="6096000"/>
            <a:ext cx="4994530"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599" indent="-228599" algn="l">
              <a:buSzPct val="100000"/>
              <a:buChar char="•"/>
              <a:defRPr sz="3000"/>
            </a:pPr>
            <a:r>
              <a:t> Partition</a:t>
            </a:r>
          </a:p>
          <a:p>
            <a:pPr marL="228599" indent="-228599" algn="l">
              <a:buSzPct val="100000"/>
              <a:buChar char="•"/>
              <a:defRPr sz="3000"/>
            </a:pPr>
            <a:r>
              <a:t> Replicate</a:t>
            </a:r>
          </a:p>
          <a:p>
            <a:pPr marL="228599" indent="-228599" algn="l">
              <a:buSzPct val="100000"/>
              <a:buChar char="•"/>
              <a:defRPr sz="3000"/>
            </a:pPr>
            <a:r>
              <a:t> Automatic failure recovery</a:t>
            </a:r>
          </a:p>
          <a:p>
            <a:pPr marL="228599" indent="-228599" algn="l">
              <a:buSzPct val="100000"/>
              <a:buChar char="•"/>
              <a:defRPr sz="3000"/>
            </a:pPr>
            <a:r>
              <a:t> Zero downtime</a:t>
            </a:r>
          </a:p>
        </p:txBody>
      </p:sp>
      <p:sp>
        <p:nvSpPr>
          <p:cNvPr id="162" name="Shape 162"/>
          <p:cNvSpPr/>
          <p:nvPr/>
        </p:nvSpPr>
        <p:spPr>
          <a:xfrm>
            <a:off x="997023" y="6096000"/>
            <a:ext cx="5346455" cy="238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599" indent="-228599" algn="l">
              <a:buSzPct val="100000"/>
              <a:buChar char="•"/>
              <a:defRPr sz="3000"/>
            </a:pPr>
            <a:r>
              <a:t> RAM, avoid random disk I/O</a:t>
            </a:r>
          </a:p>
          <a:p>
            <a:pPr marL="228599" indent="-228599" algn="l">
              <a:buSzPct val="100000"/>
              <a:buChar char="•"/>
              <a:defRPr sz="3000"/>
            </a:pPr>
            <a:r>
              <a:t> Minimize overhead for locking &amp; latching</a:t>
            </a:r>
          </a:p>
          <a:p>
            <a:pPr marL="228599" indent="-228599" algn="l">
              <a:buSzPct val="100000"/>
              <a:buChar char="•"/>
              <a:defRPr sz="3000"/>
            </a:pPr>
            <a:r>
              <a:t> Minimize network calls between servers</a:t>
            </a:r>
          </a:p>
        </p:txBody>
      </p:sp>
      <p:pic>
        <p:nvPicPr>
          <p:cNvPr id="163" name="pasted-image.tiff"/>
          <p:cNvPicPr>
            <a:picLocks noChangeAspect="1"/>
          </p:cNvPicPr>
          <p:nvPr/>
        </p:nvPicPr>
        <p:blipFill>
          <a:blip r:embed="rId4">
            <a:extLst/>
          </a:blip>
          <a:srcRect l="0" t="32869" r="0" b="31067"/>
          <a:stretch>
            <a:fillRect/>
          </a:stretch>
        </p:blipFill>
        <p:spPr>
          <a:xfrm>
            <a:off x="8322419" y="8340278"/>
            <a:ext cx="2346952" cy="86797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pasted-image.tiff"/>
          <p:cNvPicPr>
            <a:picLocks noChangeAspect="1"/>
          </p:cNvPicPr>
          <p:nvPr/>
        </p:nvPicPr>
        <p:blipFill>
          <a:blip r:embed="rId2">
            <a:extLst/>
          </a:blip>
          <a:srcRect l="0" t="32869" r="0" b="31067"/>
          <a:stretch>
            <a:fillRect/>
          </a:stretch>
        </p:blipFill>
        <p:spPr>
          <a:xfrm>
            <a:off x="4013200" y="1321668"/>
            <a:ext cx="4978400" cy="1841154"/>
          </a:xfrm>
          <a:prstGeom prst="rect">
            <a:avLst/>
          </a:prstGeom>
          <a:ln w="12700">
            <a:miter lim="400000"/>
          </a:ln>
        </p:spPr>
      </p:pic>
      <p:pic>
        <p:nvPicPr>
          <p:cNvPr id="166" name="pasted-image.tiff"/>
          <p:cNvPicPr>
            <a:picLocks noChangeAspect="1"/>
          </p:cNvPicPr>
          <p:nvPr/>
        </p:nvPicPr>
        <p:blipFill>
          <a:blip r:embed="rId3">
            <a:extLst/>
          </a:blip>
          <a:stretch>
            <a:fillRect/>
          </a:stretch>
        </p:blipFill>
        <p:spPr>
          <a:xfrm>
            <a:off x="3066882" y="3588417"/>
            <a:ext cx="6871036" cy="4907883"/>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